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256" r:id="rId5"/>
    <p:sldId id="276" r:id="rId6"/>
    <p:sldId id="288" r:id="rId7"/>
    <p:sldId id="287" r:id="rId8"/>
    <p:sldId id="289" r:id="rId9"/>
    <p:sldId id="290" r:id="rId10"/>
    <p:sldId id="299" r:id="rId11"/>
    <p:sldId id="300" r:id="rId12"/>
    <p:sldId id="301" r:id="rId13"/>
    <p:sldId id="291" r:id="rId14"/>
    <p:sldId id="297" r:id="rId15"/>
    <p:sldId id="298" r:id="rId16"/>
    <p:sldId id="292" r:id="rId17"/>
    <p:sldId id="302" r:id="rId18"/>
    <p:sldId id="293" r:id="rId19"/>
    <p:sldId id="304" r:id="rId20"/>
    <p:sldId id="294" r:id="rId21"/>
    <p:sldId id="295" r:id="rId22"/>
    <p:sldId id="303" r:id="rId23"/>
    <p:sldId id="305" r:id="rId24"/>
    <p:sldId id="296"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7" autoAdjust="0"/>
    <p:restoredTop sz="94652" autoAdjust="0"/>
  </p:normalViewPr>
  <p:slideViewPr>
    <p:cSldViewPr snapToGrid="0" showGuides="1">
      <p:cViewPr varScale="1">
        <p:scale>
          <a:sx n="126" d="100"/>
          <a:sy n="126" d="100"/>
        </p:scale>
        <p:origin x="200" y="400"/>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9/1/24</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9/1/24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1137092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2872441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4167631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3968074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1640100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4126668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1745348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3358638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dirty="0"/>
          </a:p>
        </p:txBody>
      </p:sp>
    </p:spTree>
    <p:extLst>
      <p:ext uri="{BB962C8B-B14F-4D97-AF65-F5344CB8AC3E}">
        <p14:creationId xmlns:p14="http://schemas.microsoft.com/office/powerpoint/2010/main" val="3564550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2883830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20</a:t>
            </a:fld>
            <a:endParaRPr lang="en-US" dirty="0"/>
          </a:p>
        </p:txBody>
      </p:sp>
    </p:spTree>
    <p:extLst>
      <p:ext uri="{BB962C8B-B14F-4D97-AF65-F5344CB8AC3E}">
        <p14:creationId xmlns:p14="http://schemas.microsoft.com/office/powerpoint/2010/main" val="3596603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dirty="0"/>
          </a:p>
        </p:txBody>
      </p:sp>
    </p:spTree>
    <p:extLst>
      <p:ext uri="{BB962C8B-B14F-4D97-AF65-F5344CB8AC3E}">
        <p14:creationId xmlns:p14="http://schemas.microsoft.com/office/powerpoint/2010/main" val="815883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715372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4085712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375159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845967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4068211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459434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420807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9/1/24</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9/1/24</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9/1/24</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9/1/24</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9/1/24</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9/1/24</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9/1/24</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9/1/24</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9/1/24</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9/1/24</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9/1/24</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9/1/24</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scherlund.blogspot.com/2017/03/highest-paying-jobs-for-developers-go.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hyperlink" Target="https://svgsilh.com/e91e63/image/2099128.html" TargetMode="External"/><Relationship Id="rId4" Type="http://schemas.openxmlformats.org/officeDocument/2006/relationships/image" Target="../media/image20.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s4be.cochrane.org/blog/2015/07/14/data-analysis-method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technofaq.org/posts/2019/03/7-inventory-management-techniques-for-better-stock-contro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5">
              <a:lumMod val="60000"/>
              <a:lumOff val="40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2642888"/>
            <a:ext cx="9144000" cy="1661993"/>
          </a:xfrm>
        </p:spPr>
        <p:txBody>
          <a:bodyPr lIns="0" tIns="0" rIns="0" bIns="0" anchor="t">
            <a:spAutoFit/>
          </a:bodyPr>
          <a:lstStyle/>
          <a:p>
            <a:r>
              <a:rPr lang="en-IN" b="1" dirty="0">
                <a:solidFill>
                  <a:schemeClr val="bg1"/>
                </a:solidFill>
              </a:rPr>
              <a:t>Big Mart Sales Analysis and Prediction</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41FD6B68-DE5A-9827-7D90-EEC68A1A13ED}"/>
              </a:ext>
            </a:extLst>
          </p:cNvPr>
          <p:cNvSpPr txBox="1"/>
          <p:nvPr/>
        </p:nvSpPr>
        <p:spPr>
          <a:xfrm>
            <a:off x="527018" y="5262880"/>
            <a:ext cx="3695039" cy="954107"/>
          </a:xfrm>
          <a:prstGeom prst="rect">
            <a:avLst/>
          </a:prstGeom>
          <a:noFill/>
        </p:spPr>
        <p:txBody>
          <a:bodyPr wrap="square" rtlCol="0">
            <a:spAutoFit/>
          </a:bodyPr>
          <a:lstStyle/>
          <a:p>
            <a:r>
              <a:rPr lang="en-US" sz="2800" dirty="0">
                <a:solidFill>
                  <a:schemeClr val="accent4"/>
                </a:solidFill>
                <a:latin typeface="+mj-lt"/>
                <a:ea typeface="+mj-ea"/>
                <a:cs typeface="+mj-cs"/>
              </a:rPr>
              <a:t>Presented By:</a:t>
            </a:r>
            <a:br>
              <a:rPr lang="en-US" sz="2800" dirty="0">
                <a:solidFill>
                  <a:schemeClr val="accent4"/>
                </a:solidFill>
                <a:latin typeface="+mj-lt"/>
                <a:ea typeface="+mj-ea"/>
                <a:cs typeface="+mj-cs"/>
              </a:rPr>
            </a:br>
            <a:r>
              <a:rPr lang="en-US" sz="2800" dirty="0">
                <a:solidFill>
                  <a:schemeClr val="accent4"/>
                </a:solidFill>
                <a:latin typeface="+mj-lt"/>
                <a:ea typeface="+mj-ea"/>
                <a:cs typeface="+mj-cs"/>
              </a:rPr>
              <a:t>Hall Ticket No:</a:t>
            </a:r>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91993">
              <a:schemeClr val="accent5">
                <a:lumMod val="40000"/>
                <a:lumOff val="60000"/>
              </a:schemeClr>
            </a:gs>
            <a:gs pos="0">
              <a:schemeClr val="accent3">
                <a:lumMod val="40000"/>
                <a:lumOff val="60000"/>
              </a:schemeClr>
            </a:gs>
            <a:gs pos="74000">
              <a:schemeClr val="accent5">
                <a:lumMod val="40000"/>
                <a:lumOff val="60000"/>
              </a:schemeClr>
            </a:gs>
            <a:gs pos="83000">
              <a:schemeClr val="accent5">
                <a:lumMod val="40000"/>
                <a:lumOff val="60000"/>
              </a:schemeClr>
            </a:gs>
            <a:gs pos="100000">
              <a:schemeClr val="accent5">
                <a:lumMod val="40000"/>
                <a:lumOff val="60000"/>
              </a:schemeClr>
            </a:gs>
          </a:gsLst>
          <a:lin ang="540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a:t>
            </a:r>
          </a:p>
          <a:p>
            <a:pPr algn="ctr"/>
            <a:r>
              <a:rPr lang="en-US" sz="2800" b="1" dirty="0">
                <a:solidFill>
                  <a:schemeClr val="tx1">
                    <a:lumMod val="75000"/>
                    <a:lumOff val="25000"/>
                  </a:schemeClr>
                </a:solidFill>
              </a:rPr>
              <a:t>Pre-Processing</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228599" y="966097"/>
            <a:ext cx="11734799" cy="2585323"/>
          </a:xfrm>
          <a:prstGeom prst="rect">
            <a:avLst/>
          </a:prstGeom>
        </p:spPr>
        <p:txBody>
          <a:bodyPr wrap="square" lIns="0" tIns="0" rIns="0" bIns="0" anchor="t">
            <a:spAutoFit/>
          </a:bodyPr>
          <a:lstStyle/>
          <a:p>
            <a:r>
              <a:rPr lang="en-IN" sz="2400" b="1" dirty="0"/>
              <a:t>Handling Missing Values:</a:t>
            </a:r>
            <a:endParaRPr lang="en-IN" sz="2400" dirty="0"/>
          </a:p>
          <a:p>
            <a:pPr marL="285750" indent="-285750">
              <a:buFont typeface="Arial" panose="020B0604020202020204" pitchFamily="34" charset="0"/>
              <a:buChar char="•"/>
            </a:pPr>
            <a:r>
              <a:rPr lang="en-IN" sz="2400" b="1" dirty="0" err="1"/>
              <a:t>Item_Weight</a:t>
            </a:r>
            <a:r>
              <a:rPr lang="en-IN" sz="2400" b="1" dirty="0"/>
              <a:t>:</a:t>
            </a:r>
            <a:r>
              <a:rPr lang="en-IN" sz="2400" dirty="0"/>
              <a:t> Imputed missing values with the mean.</a:t>
            </a:r>
          </a:p>
          <a:p>
            <a:pPr marL="285750" indent="-285750">
              <a:buFont typeface="Arial" panose="020B0604020202020204" pitchFamily="34" charset="0"/>
              <a:buChar char="•"/>
            </a:pPr>
            <a:r>
              <a:rPr lang="en-IN" sz="2400" b="1" dirty="0" err="1"/>
              <a:t>Outlet_Size</a:t>
            </a:r>
            <a:r>
              <a:rPr lang="en-IN" sz="2400" b="1" dirty="0"/>
              <a:t>:</a:t>
            </a:r>
            <a:r>
              <a:rPr lang="en-IN" sz="2400" dirty="0"/>
              <a:t> Filled missing values using the mode.</a:t>
            </a:r>
          </a:p>
          <a:p>
            <a:endParaRPr lang="en-IN" sz="2400" b="1" dirty="0"/>
          </a:p>
          <a:p>
            <a:r>
              <a:rPr lang="en-IN" sz="2400" b="1" dirty="0"/>
              <a:t>Outliers Detection:</a:t>
            </a:r>
            <a:endParaRPr lang="en-IN" sz="2400" dirty="0"/>
          </a:p>
          <a:p>
            <a:pPr marL="285750" indent="-285750">
              <a:buFont typeface="Arial" panose="020B0604020202020204" pitchFamily="34" charset="0"/>
              <a:buChar char="•"/>
            </a:pPr>
            <a:r>
              <a:rPr lang="en-IN" sz="2400" dirty="0"/>
              <a:t>Detected and addressed outliers in </a:t>
            </a:r>
            <a:r>
              <a:rPr lang="en-IN" sz="2400" dirty="0" err="1"/>
              <a:t>Item_Visibility</a:t>
            </a:r>
            <a:r>
              <a:rPr lang="en-IN" sz="2400" dirty="0"/>
              <a:t> and </a:t>
            </a:r>
            <a:r>
              <a:rPr lang="en-IN" sz="2400" dirty="0" err="1"/>
              <a:t>Item_Outlet_Sales</a:t>
            </a:r>
            <a:r>
              <a:rPr lang="en-IN" sz="2400" dirty="0"/>
              <a:t> using appropriate transformations.</a:t>
            </a:r>
          </a:p>
        </p:txBody>
      </p: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pic>
        <p:nvPicPr>
          <p:cNvPr id="1026" name="Picture 2">
            <a:extLst>
              <a:ext uri="{FF2B5EF4-FFF2-40B4-BE49-F238E27FC236}">
                <a16:creationId xmlns:a16="http://schemas.microsoft.com/office/drawing/2014/main" id="{23904D49-CC60-6E66-6667-691009193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044" y="3677674"/>
            <a:ext cx="6411912" cy="307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909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91993">
              <a:schemeClr val="accent5">
                <a:lumMod val="40000"/>
                <a:lumOff val="60000"/>
              </a:schemeClr>
            </a:gs>
            <a:gs pos="0">
              <a:schemeClr val="accent3">
                <a:lumMod val="40000"/>
                <a:lumOff val="60000"/>
              </a:schemeClr>
            </a:gs>
            <a:gs pos="74000">
              <a:schemeClr val="accent5">
                <a:lumMod val="40000"/>
                <a:lumOff val="60000"/>
              </a:schemeClr>
            </a:gs>
            <a:gs pos="83000">
              <a:schemeClr val="accent5">
                <a:lumMod val="40000"/>
                <a:lumOff val="60000"/>
              </a:schemeClr>
            </a:gs>
            <a:gs pos="100000">
              <a:schemeClr val="accent5">
                <a:lumMod val="40000"/>
                <a:lumOff val="60000"/>
              </a:schemeClr>
            </a:gs>
          </a:gsLst>
          <a:lin ang="540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Handling Outliers</a:t>
            </a:r>
          </a:p>
          <a:p>
            <a:pPr algn="ctr"/>
            <a:r>
              <a:rPr lang="en-US" sz="2800" b="1" dirty="0">
                <a:solidFill>
                  <a:schemeClr val="tx1">
                    <a:lumMod val="75000"/>
                    <a:lumOff val="25000"/>
                  </a:schemeClr>
                </a:solidFill>
              </a:rPr>
              <a:t>In Data</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228599" y="966097"/>
            <a:ext cx="11734799" cy="1846659"/>
          </a:xfrm>
          <a:prstGeom prst="rect">
            <a:avLst/>
          </a:prstGeom>
        </p:spPr>
        <p:txBody>
          <a:bodyPr wrap="square" lIns="0" tIns="0" rIns="0" bIns="0" anchor="t">
            <a:spAutoFit/>
          </a:bodyPr>
          <a:lstStyle/>
          <a:p>
            <a:r>
              <a:rPr lang="en-IN" sz="2000" b="1" dirty="0"/>
              <a:t>Identifying Outliers:</a:t>
            </a:r>
            <a:endParaRPr lang="en-IN" sz="2000" dirty="0"/>
          </a:p>
          <a:p>
            <a:pPr>
              <a:buFont typeface="Arial" panose="020B0604020202020204" pitchFamily="34" charset="0"/>
              <a:buChar char="•"/>
            </a:pPr>
            <a:r>
              <a:rPr lang="en-IN" sz="2000" dirty="0"/>
              <a:t>Outliers were detected in key features like </a:t>
            </a:r>
            <a:r>
              <a:rPr lang="en-IN" sz="2000" dirty="0" err="1"/>
              <a:t>Item_Visibility</a:t>
            </a:r>
            <a:r>
              <a:rPr lang="en-IN" sz="2000" dirty="0"/>
              <a:t> and </a:t>
            </a:r>
            <a:r>
              <a:rPr lang="en-IN" sz="2000" dirty="0" err="1"/>
              <a:t>Item_Outlet_Sales</a:t>
            </a:r>
            <a:r>
              <a:rPr lang="en-IN" sz="2000" dirty="0"/>
              <a:t>. These outliers can distort the model's accuracy and are often the result of data entry errors or extreme cases.</a:t>
            </a:r>
          </a:p>
          <a:p>
            <a:r>
              <a:rPr lang="en-IN" sz="2000" b="1" dirty="0"/>
              <a:t>Treatment of Outliers:</a:t>
            </a:r>
            <a:endParaRPr lang="en-IN" sz="2000" dirty="0"/>
          </a:p>
          <a:p>
            <a:pPr>
              <a:buFont typeface="Arial" panose="020B0604020202020204" pitchFamily="34" charset="0"/>
              <a:buChar char="•"/>
            </a:pPr>
            <a:r>
              <a:rPr lang="en-IN" sz="2000" dirty="0"/>
              <a:t>Outliers were handled using transformation techniques such as log transformation and capping. These methods help in bringing the outliers closer to the majority of the data distribution.</a:t>
            </a:r>
          </a:p>
        </p:txBody>
      </p: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pic>
        <p:nvPicPr>
          <p:cNvPr id="5124" name="Picture 4">
            <a:extLst>
              <a:ext uri="{FF2B5EF4-FFF2-40B4-BE49-F238E27FC236}">
                <a16:creationId xmlns:a16="http://schemas.microsoft.com/office/drawing/2014/main" id="{C647144E-8255-ED25-F112-058B58EA4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045" y="3592776"/>
            <a:ext cx="8201910" cy="2983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778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91993">
              <a:schemeClr val="accent5">
                <a:lumMod val="40000"/>
                <a:lumOff val="60000"/>
              </a:schemeClr>
            </a:gs>
            <a:gs pos="0">
              <a:schemeClr val="accent3">
                <a:lumMod val="40000"/>
                <a:lumOff val="60000"/>
              </a:schemeClr>
            </a:gs>
            <a:gs pos="74000">
              <a:schemeClr val="accent5">
                <a:lumMod val="40000"/>
                <a:lumOff val="60000"/>
              </a:schemeClr>
            </a:gs>
            <a:gs pos="83000">
              <a:schemeClr val="accent5">
                <a:lumMod val="40000"/>
                <a:lumOff val="60000"/>
              </a:schemeClr>
            </a:gs>
            <a:gs pos="100000">
              <a:schemeClr val="accent5">
                <a:lumMod val="40000"/>
                <a:lumOff val="60000"/>
              </a:schemeClr>
            </a:gs>
          </a:gsLst>
          <a:lin ang="540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Bivariate Analysis</a:t>
            </a:r>
          </a:p>
          <a:p>
            <a:pPr algn="ctr"/>
            <a:r>
              <a:rPr lang="en-US" sz="2800" b="1" dirty="0">
                <a:solidFill>
                  <a:schemeClr val="tx1">
                    <a:lumMod val="75000"/>
                    <a:lumOff val="25000"/>
                  </a:schemeClr>
                </a:solidFill>
              </a:rPr>
              <a:t>In the Dataset</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477519" y="966097"/>
            <a:ext cx="4414521" cy="5232202"/>
          </a:xfrm>
          <a:prstGeom prst="rect">
            <a:avLst/>
          </a:prstGeom>
        </p:spPr>
        <p:txBody>
          <a:bodyPr wrap="square" lIns="0" tIns="0" rIns="0" bIns="0" anchor="t">
            <a:spAutoFit/>
          </a:bodyPr>
          <a:lstStyle/>
          <a:p>
            <a:r>
              <a:rPr lang="en-IN" sz="2000" b="1" dirty="0"/>
              <a:t>Item MRP vs. Sales:</a:t>
            </a:r>
            <a:endParaRPr lang="en-IN" sz="2000" dirty="0"/>
          </a:p>
          <a:p>
            <a:pPr>
              <a:buFont typeface="Arial" panose="020B0604020202020204" pitchFamily="34" charset="0"/>
              <a:buChar char="•"/>
            </a:pPr>
            <a:r>
              <a:rPr lang="en-IN" sz="2000" dirty="0"/>
              <a:t>A strong positive correlation was observed between </a:t>
            </a:r>
            <a:r>
              <a:rPr lang="en-IN" sz="2000" dirty="0" err="1"/>
              <a:t>Item_MRP</a:t>
            </a:r>
            <a:r>
              <a:rPr lang="en-IN" sz="2000" dirty="0"/>
              <a:t> and </a:t>
            </a:r>
            <a:r>
              <a:rPr lang="en-IN" sz="2000" dirty="0" err="1"/>
              <a:t>Item_Outlet_Sales</a:t>
            </a:r>
            <a:r>
              <a:rPr lang="en-IN" sz="2000" dirty="0"/>
              <a:t>, indicating that higher-priced items tend to generate higher sales.</a:t>
            </a:r>
          </a:p>
          <a:p>
            <a:r>
              <a:rPr lang="en-IN" sz="2000" b="1" dirty="0"/>
              <a:t>Item Visibility vs. Sales:</a:t>
            </a:r>
            <a:endParaRPr lang="en-IN" sz="2000" dirty="0"/>
          </a:p>
          <a:p>
            <a:pPr>
              <a:buFont typeface="Arial" panose="020B0604020202020204" pitchFamily="34" charset="0"/>
              <a:buChar char="•"/>
            </a:pPr>
            <a:r>
              <a:rPr lang="en-IN" sz="2000" dirty="0"/>
              <a:t>There was a negative correlation between </a:t>
            </a:r>
            <a:r>
              <a:rPr lang="en-IN" sz="2000" dirty="0" err="1"/>
              <a:t>Item_Visibility</a:t>
            </a:r>
            <a:r>
              <a:rPr lang="en-IN" sz="2000" dirty="0"/>
              <a:t> and </a:t>
            </a:r>
            <a:r>
              <a:rPr lang="en-IN" sz="2000" dirty="0" err="1"/>
              <a:t>Item_Outlet_Sales</a:t>
            </a:r>
            <a:r>
              <a:rPr lang="en-IN" sz="2000" dirty="0"/>
              <a:t>, suggesting that items with lower visibility on shelves tend to have lower sales.</a:t>
            </a:r>
          </a:p>
          <a:p>
            <a:r>
              <a:rPr lang="en-IN" sz="2000" b="1" dirty="0"/>
              <a:t>Outlet Type vs. Sales:</a:t>
            </a:r>
            <a:endParaRPr lang="en-IN" sz="2000" dirty="0"/>
          </a:p>
          <a:p>
            <a:pPr>
              <a:buFont typeface="Arial" panose="020B0604020202020204" pitchFamily="34" charset="0"/>
              <a:buChar char="•"/>
            </a:pPr>
            <a:r>
              <a:rPr lang="en-IN" sz="2000" dirty="0"/>
              <a:t>Sales varied significantly across different </a:t>
            </a:r>
            <a:r>
              <a:rPr lang="en-IN" sz="2000" dirty="0" err="1"/>
              <a:t>Outlet_Type</a:t>
            </a:r>
            <a:r>
              <a:rPr lang="en-IN" sz="2000" dirty="0"/>
              <a:t> categories, with some outlet types consistently outperforming others in terms of sales volume.</a:t>
            </a:r>
          </a:p>
        </p:txBody>
      </p: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pic>
        <p:nvPicPr>
          <p:cNvPr id="2050" name="Picture 2">
            <a:extLst>
              <a:ext uri="{FF2B5EF4-FFF2-40B4-BE49-F238E27FC236}">
                <a16:creationId xmlns:a16="http://schemas.microsoft.com/office/drawing/2014/main" id="{84491B97-11B4-1E7F-82F0-B4B2799132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14"/>
          <a:stretch/>
        </p:blipFill>
        <p:spPr bwMode="auto">
          <a:xfrm>
            <a:off x="5120640" y="2296160"/>
            <a:ext cx="6842760" cy="2386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896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91993">
              <a:schemeClr val="accent5">
                <a:lumMod val="40000"/>
                <a:lumOff val="60000"/>
              </a:schemeClr>
            </a:gs>
            <a:gs pos="0">
              <a:schemeClr val="accent3">
                <a:lumMod val="40000"/>
                <a:lumOff val="60000"/>
              </a:schemeClr>
            </a:gs>
            <a:gs pos="74000">
              <a:schemeClr val="accent5">
                <a:lumMod val="40000"/>
                <a:lumOff val="60000"/>
              </a:schemeClr>
            </a:gs>
            <a:gs pos="83000">
              <a:schemeClr val="accent5">
                <a:lumMod val="40000"/>
                <a:lumOff val="60000"/>
              </a:schemeClr>
            </a:gs>
            <a:gs pos="100000">
              <a:schemeClr val="accent5">
                <a:lumMod val="40000"/>
                <a:lumOff val="60000"/>
              </a:schemeClr>
            </a:gs>
          </a:gsLst>
          <a:lin ang="540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Feature</a:t>
            </a:r>
          </a:p>
          <a:p>
            <a:pPr algn="ctr"/>
            <a:r>
              <a:rPr lang="en-US" sz="2800" b="1" dirty="0">
                <a:solidFill>
                  <a:schemeClr val="tx1">
                    <a:lumMod val="75000"/>
                    <a:lumOff val="25000"/>
                  </a:schemeClr>
                </a:solidFill>
              </a:rPr>
              <a:t>Engineering</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228599" y="856913"/>
            <a:ext cx="11734799" cy="2769989"/>
          </a:xfrm>
          <a:prstGeom prst="rect">
            <a:avLst/>
          </a:prstGeom>
        </p:spPr>
        <p:txBody>
          <a:bodyPr wrap="square" lIns="0" tIns="0" rIns="0" bIns="0" anchor="t">
            <a:spAutoFit/>
          </a:bodyPr>
          <a:lstStyle/>
          <a:p>
            <a:r>
              <a:rPr lang="en-IN" b="1" dirty="0"/>
              <a:t>Encoding Categorical Variables:</a:t>
            </a:r>
            <a:endParaRPr lang="en-IN" dirty="0"/>
          </a:p>
          <a:p>
            <a:pPr marL="285750" indent="-285750">
              <a:buFont typeface="Arial" panose="020B0604020202020204" pitchFamily="34" charset="0"/>
              <a:buChar char="•"/>
            </a:pPr>
            <a:r>
              <a:rPr lang="en-IN" b="1" dirty="0"/>
              <a:t>Label Encoding:</a:t>
            </a:r>
            <a:r>
              <a:rPr lang="en-IN" dirty="0"/>
              <a:t> Applied to features like </a:t>
            </a:r>
            <a:r>
              <a:rPr lang="en-IN" dirty="0" err="1"/>
              <a:t>Item_Fat_Content</a:t>
            </a:r>
            <a:r>
              <a:rPr lang="en-IN" dirty="0"/>
              <a:t> and </a:t>
            </a:r>
            <a:r>
              <a:rPr lang="en-IN" dirty="0" err="1"/>
              <a:t>Outlet_Type</a:t>
            </a:r>
            <a:r>
              <a:rPr lang="en-IN" dirty="0"/>
              <a:t>.</a:t>
            </a:r>
          </a:p>
          <a:p>
            <a:pPr marL="285750" indent="-285750">
              <a:buFont typeface="Arial" panose="020B0604020202020204" pitchFamily="34" charset="0"/>
              <a:buChar char="•"/>
            </a:pPr>
            <a:r>
              <a:rPr lang="en-IN" b="1" dirty="0"/>
              <a:t>One-Hot Encoding:</a:t>
            </a:r>
            <a:r>
              <a:rPr lang="en-IN" dirty="0"/>
              <a:t> Used for features with multiple categories like </a:t>
            </a:r>
            <a:r>
              <a:rPr lang="en-IN" dirty="0" err="1"/>
              <a:t>Item_Type</a:t>
            </a:r>
            <a:r>
              <a:rPr lang="en-IN" dirty="0"/>
              <a:t>.</a:t>
            </a:r>
          </a:p>
          <a:p>
            <a:endParaRPr lang="en-IN" b="1" dirty="0"/>
          </a:p>
          <a:p>
            <a:r>
              <a:rPr lang="en-IN" b="1" dirty="0"/>
              <a:t>New Feature Creation:</a:t>
            </a:r>
            <a:endParaRPr lang="en-IN" dirty="0"/>
          </a:p>
          <a:p>
            <a:pPr marL="285750" indent="-285750">
              <a:buFont typeface="Arial" panose="020B0604020202020204" pitchFamily="34" charset="0"/>
              <a:buChar char="•"/>
            </a:pPr>
            <a:r>
              <a:rPr lang="en-IN" b="1" dirty="0" err="1"/>
              <a:t>Outlet_Age</a:t>
            </a:r>
            <a:r>
              <a:rPr lang="en-IN" b="1" dirty="0"/>
              <a:t>:</a:t>
            </a:r>
            <a:r>
              <a:rPr lang="en-IN" dirty="0"/>
              <a:t> Transformed from </a:t>
            </a:r>
            <a:r>
              <a:rPr lang="en-IN" dirty="0" err="1"/>
              <a:t>Outlet_Establishment_Year</a:t>
            </a:r>
            <a:r>
              <a:rPr lang="en-IN" dirty="0"/>
              <a:t> to capture the store's operational experience.</a:t>
            </a:r>
          </a:p>
          <a:p>
            <a:pPr marL="285750" indent="-285750">
              <a:buFont typeface="Arial" panose="020B0604020202020204" pitchFamily="34" charset="0"/>
              <a:buChar char="•"/>
            </a:pPr>
            <a:r>
              <a:rPr lang="en-IN" b="1" dirty="0" err="1"/>
              <a:t>Item_Type</a:t>
            </a:r>
            <a:r>
              <a:rPr lang="en-IN" b="1" dirty="0"/>
              <a:t> Groups:</a:t>
            </a:r>
            <a:r>
              <a:rPr lang="en-IN" dirty="0"/>
              <a:t> Consolidated </a:t>
            </a:r>
            <a:r>
              <a:rPr lang="en-IN" dirty="0" err="1"/>
              <a:t>Item_Identifier</a:t>
            </a:r>
            <a:r>
              <a:rPr lang="en-IN" dirty="0"/>
              <a:t> into broad categories (Food, Drink, Non-Consumable).</a:t>
            </a:r>
          </a:p>
          <a:p>
            <a:endParaRPr lang="en-IN" b="1" dirty="0"/>
          </a:p>
          <a:p>
            <a:r>
              <a:rPr lang="en-IN" b="1" dirty="0"/>
              <a:t>Feature Selection:</a:t>
            </a:r>
            <a:endParaRPr lang="en-IN" dirty="0"/>
          </a:p>
          <a:p>
            <a:pPr marL="285750" indent="-285750">
              <a:buFont typeface="Arial" panose="020B0604020202020204" pitchFamily="34" charset="0"/>
              <a:buChar char="•"/>
            </a:pPr>
            <a:r>
              <a:rPr lang="en-IN" dirty="0"/>
              <a:t>Selected the most predictive features based on EDA insights and their importance in the model.</a:t>
            </a:r>
          </a:p>
        </p:txBody>
      </p: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pic>
        <p:nvPicPr>
          <p:cNvPr id="7170" name="Picture 2">
            <a:extLst>
              <a:ext uri="{FF2B5EF4-FFF2-40B4-BE49-F238E27FC236}">
                <a16:creationId xmlns:a16="http://schemas.microsoft.com/office/drawing/2014/main" id="{6C4D0CD4-9358-AD90-52CD-8DEB4F9D2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4489" y="3646819"/>
            <a:ext cx="6283017" cy="3020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289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91993">
              <a:schemeClr val="accent5">
                <a:lumMod val="40000"/>
                <a:lumOff val="60000"/>
              </a:schemeClr>
            </a:gs>
            <a:gs pos="0">
              <a:schemeClr val="accent3">
                <a:lumMod val="40000"/>
                <a:lumOff val="60000"/>
              </a:schemeClr>
            </a:gs>
            <a:gs pos="74000">
              <a:schemeClr val="accent5">
                <a:lumMod val="40000"/>
                <a:lumOff val="60000"/>
              </a:schemeClr>
            </a:gs>
            <a:gs pos="83000">
              <a:schemeClr val="accent5">
                <a:lumMod val="40000"/>
                <a:lumOff val="60000"/>
              </a:schemeClr>
            </a:gs>
            <a:gs pos="100000">
              <a:schemeClr val="accent5">
                <a:lumMod val="40000"/>
                <a:lumOff val="60000"/>
              </a:schemeClr>
            </a:gs>
          </a:gsLst>
          <a:lin ang="540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Machine Learning</a:t>
            </a:r>
          </a:p>
          <a:p>
            <a:pPr algn="ctr"/>
            <a:r>
              <a:rPr lang="en-US" sz="2800" b="1" dirty="0">
                <a:solidFill>
                  <a:schemeClr val="tx1">
                    <a:lumMod val="75000"/>
                    <a:lumOff val="25000"/>
                  </a:schemeClr>
                </a:solidFill>
              </a:rPr>
              <a:t>Models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228600" y="1127522"/>
            <a:ext cx="6487160" cy="5170646"/>
          </a:xfrm>
          <a:prstGeom prst="rect">
            <a:avLst/>
          </a:prstGeom>
        </p:spPr>
        <p:txBody>
          <a:bodyPr wrap="square" lIns="0" tIns="0" rIns="0" bIns="0" anchor="t">
            <a:spAutoFit/>
          </a:bodyPr>
          <a:lstStyle/>
          <a:p>
            <a:r>
              <a:rPr lang="en-IN" sz="1600" b="1" dirty="0"/>
              <a:t>Linear Regression</a:t>
            </a:r>
            <a:r>
              <a:rPr lang="en-IN" sz="1600" dirty="0"/>
              <a:t>: Linear Regression is a simple yet powerful model used for predicting continuous outcomes, such as sales revenue. It estimates the relationship between input features (like store size, item price, and promotional offers) and the target variable (sales), using a straight line to best fit the data.</a:t>
            </a:r>
          </a:p>
          <a:p>
            <a:r>
              <a:rPr lang="en-IN" sz="1600" b="1" dirty="0"/>
              <a:t>K-Nearest </a:t>
            </a:r>
            <a:r>
              <a:rPr lang="en-IN" sz="1600" b="1" dirty="0" err="1"/>
              <a:t>Neighbors</a:t>
            </a:r>
            <a:r>
              <a:rPr lang="en-IN" sz="1600" b="1" dirty="0"/>
              <a:t> (KNN) Regression</a:t>
            </a:r>
            <a:r>
              <a:rPr lang="en-IN" sz="1600" dirty="0"/>
              <a:t>: KNN Regression predicts sales by averaging the sales of the ‘k’ most similar data points (</a:t>
            </a:r>
            <a:r>
              <a:rPr lang="en-IN" sz="1600" dirty="0" err="1"/>
              <a:t>neighbors</a:t>
            </a:r>
            <a:r>
              <a:rPr lang="en-IN" sz="1600" dirty="0"/>
              <a:t>) in the dataset. It’s like predicting a store’s sales by looking at sales of stores that are most similar in terms of their characteristics.</a:t>
            </a:r>
          </a:p>
          <a:p>
            <a:r>
              <a:rPr lang="en-IN" sz="1600" b="1" dirty="0"/>
              <a:t>Support Vector Regression (SVR)</a:t>
            </a:r>
            <a:r>
              <a:rPr lang="en-IN" sz="1600" dirty="0"/>
              <a:t>: SVR works by finding the best-fit line that lies within a margin of error around the data points. It’s particularly useful for datasets with complex relationships, as it aims to minimize prediction errors by focusing on the most influential data points.</a:t>
            </a:r>
          </a:p>
          <a:p>
            <a:r>
              <a:rPr lang="en-IN" sz="1600" b="1" dirty="0"/>
              <a:t>Random Forest Regression</a:t>
            </a:r>
            <a:r>
              <a:rPr lang="en-IN" sz="1600" dirty="0"/>
              <a:t>: Random Forest Regression is an ensemble model that uses multiple decision trees to make predictions. It aggregates the predictions from each tree, much like consulting multiple experts to estimate the expected sales, thus reducing the impact of individual errors.</a:t>
            </a:r>
          </a:p>
          <a:p>
            <a:r>
              <a:rPr lang="en-IN" sz="1600" b="1" dirty="0" err="1"/>
              <a:t>XGBoost</a:t>
            </a:r>
            <a:r>
              <a:rPr lang="en-IN" sz="1600" b="1" dirty="0"/>
              <a:t> Regression</a:t>
            </a:r>
            <a:r>
              <a:rPr lang="en-IN" sz="1600" dirty="0"/>
              <a:t>: </a:t>
            </a:r>
            <a:r>
              <a:rPr lang="en-IN" sz="1600" dirty="0" err="1"/>
              <a:t>XGBoost</a:t>
            </a:r>
            <a:r>
              <a:rPr lang="en-IN" sz="1600" dirty="0"/>
              <a:t> is an advanced boosting algorithm that enhances prediction accuracy by sequentially focusing on errors made by previous models. It’s highly effective for complex datasets, making it one of the most powerful tools for predicting sales with high accuracy.</a:t>
            </a:r>
          </a:p>
        </p:txBody>
      </p: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pic>
        <p:nvPicPr>
          <p:cNvPr id="4" name="Picture 3" descr="Hands holding a light bulb and a head&#10;&#10;Description automatically generated">
            <a:extLst>
              <a:ext uri="{FF2B5EF4-FFF2-40B4-BE49-F238E27FC236}">
                <a16:creationId xmlns:a16="http://schemas.microsoft.com/office/drawing/2014/main" id="{BC50F1B6-81E1-5EB0-6BA4-905DA3042F7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936251" y="1298495"/>
            <a:ext cx="4981874" cy="4133313"/>
          </a:xfrm>
          <a:prstGeom prst="rect">
            <a:avLst/>
          </a:prstGeom>
        </p:spPr>
      </p:pic>
    </p:spTree>
    <p:extLst>
      <p:ext uri="{BB962C8B-B14F-4D97-AF65-F5344CB8AC3E}">
        <p14:creationId xmlns:p14="http://schemas.microsoft.com/office/powerpoint/2010/main" val="1740711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91993">
              <a:schemeClr val="accent5">
                <a:lumMod val="40000"/>
                <a:lumOff val="60000"/>
              </a:schemeClr>
            </a:gs>
            <a:gs pos="0">
              <a:schemeClr val="accent3">
                <a:lumMod val="40000"/>
                <a:lumOff val="60000"/>
              </a:schemeClr>
            </a:gs>
            <a:gs pos="74000">
              <a:schemeClr val="accent5">
                <a:lumMod val="40000"/>
                <a:lumOff val="60000"/>
              </a:schemeClr>
            </a:gs>
            <a:gs pos="83000">
              <a:schemeClr val="accent5">
                <a:lumMod val="40000"/>
                <a:lumOff val="60000"/>
              </a:schemeClr>
            </a:gs>
            <a:gs pos="100000">
              <a:schemeClr val="accent5">
                <a:lumMod val="40000"/>
                <a:lumOff val="60000"/>
              </a:schemeClr>
            </a:gs>
          </a:gsLst>
          <a:lin ang="540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ML Model </a:t>
            </a:r>
          </a:p>
          <a:p>
            <a:pPr algn="ctr"/>
            <a:r>
              <a:rPr lang="en-US" sz="2800" b="1" dirty="0">
                <a:solidFill>
                  <a:schemeClr val="tx1">
                    <a:lumMod val="75000"/>
                    <a:lumOff val="25000"/>
                  </a:schemeClr>
                </a:solidFill>
              </a:rPr>
              <a:t>Building</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228600" y="1175665"/>
            <a:ext cx="6283017" cy="5262979"/>
          </a:xfrm>
          <a:prstGeom prst="rect">
            <a:avLst/>
          </a:prstGeom>
        </p:spPr>
        <p:txBody>
          <a:bodyPr wrap="square" lIns="0" tIns="0" rIns="0" bIns="0" anchor="t">
            <a:spAutoFit/>
          </a:bodyPr>
          <a:lstStyle/>
          <a:p>
            <a:r>
              <a:rPr lang="en-IN" b="1" dirty="0"/>
              <a:t>Models Built:</a:t>
            </a:r>
            <a:endParaRPr lang="en-IN" dirty="0"/>
          </a:p>
          <a:p>
            <a:pPr marL="285750" indent="-285750">
              <a:buFont typeface="Arial" panose="020B0604020202020204" pitchFamily="34" charset="0"/>
              <a:buChar char="•"/>
            </a:pPr>
            <a:r>
              <a:rPr lang="en-IN" b="1" dirty="0"/>
              <a:t>Linear Regression:</a:t>
            </a:r>
            <a:r>
              <a:rPr lang="en-IN" dirty="0"/>
              <a:t> Simple baseline model to predict sales.</a:t>
            </a:r>
          </a:p>
          <a:p>
            <a:pPr marL="285750" indent="-285750">
              <a:buFont typeface="Arial" panose="020B0604020202020204" pitchFamily="34" charset="0"/>
              <a:buChar char="•"/>
            </a:pPr>
            <a:r>
              <a:rPr lang="en-IN" b="1" dirty="0"/>
              <a:t>Decision Tree Regression:</a:t>
            </a:r>
            <a:r>
              <a:rPr lang="en-IN" dirty="0"/>
              <a:t> Captures non-linear relationships by splitting data into subsets.</a:t>
            </a:r>
          </a:p>
          <a:p>
            <a:pPr marL="285750" indent="-285750">
              <a:buFont typeface="Arial" panose="020B0604020202020204" pitchFamily="34" charset="0"/>
              <a:buChar char="•"/>
            </a:pPr>
            <a:r>
              <a:rPr lang="en-IN" b="1" dirty="0"/>
              <a:t>Random Forest Regression:</a:t>
            </a:r>
            <a:r>
              <a:rPr lang="en-IN" dirty="0"/>
              <a:t> Ensemble of decision trees to improve accuracy and reduce overfitting.</a:t>
            </a:r>
          </a:p>
          <a:p>
            <a:pPr marL="285750" indent="-285750">
              <a:buFont typeface="Arial" panose="020B0604020202020204" pitchFamily="34" charset="0"/>
              <a:buChar char="•"/>
            </a:pPr>
            <a:r>
              <a:rPr lang="en-IN" b="1" dirty="0" err="1"/>
              <a:t>XGBoost</a:t>
            </a:r>
            <a:r>
              <a:rPr lang="en-IN" b="1" dirty="0"/>
              <a:t> Regression:</a:t>
            </a:r>
            <a:r>
              <a:rPr lang="en-IN" dirty="0"/>
              <a:t> Advanced ensemble method using gradient boosting for high accuracy and handling complex interactions.</a:t>
            </a:r>
          </a:p>
          <a:p>
            <a:endParaRPr lang="en-IN" dirty="0"/>
          </a:p>
          <a:p>
            <a:r>
              <a:rPr lang="en-IN" b="1" dirty="0"/>
              <a:t>Model Strengths:</a:t>
            </a:r>
            <a:endParaRPr lang="en-IN" dirty="0"/>
          </a:p>
          <a:p>
            <a:pPr marL="285750" indent="-285750">
              <a:buFont typeface="Arial" panose="020B0604020202020204" pitchFamily="34" charset="0"/>
              <a:buChar char="•"/>
            </a:pPr>
            <a:r>
              <a:rPr lang="en-IN" b="1" dirty="0"/>
              <a:t>Linear Regression:</a:t>
            </a:r>
            <a:r>
              <a:rPr lang="en-IN" dirty="0"/>
              <a:t> Easy to interpret but limited in capturing complex patterns.</a:t>
            </a:r>
          </a:p>
          <a:p>
            <a:pPr marL="285750" indent="-285750">
              <a:buFont typeface="Arial" panose="020B0604020202020204" pitchFamily="34" charset="0"/>
              <a:buChar char="•"/>
            </a:pPr>
            <a:r>
              <a:rPr lang="en-IN" b="1" dirty="0"/>
              <a:t>Decision Tree:</a:t>
            </a:r>
            <a:r>
              <a:rPr lang="en-IN" dirty="0"/>
              <a:t> Captures non-linear relationships but prone to overfitting.</a:t>
            </a:r>
          </a:p>
          <a:p>
            <a:pPr marL="285750" indent="-285750">
              <a:buFont typeface="Arial" panose="020B0604020202020204" pitchFamily="34" charset="0"/>
              <a:buChar char="•"/>
            </a:pPr>
            <a:r>
              <a:rPr lang="en-IN" b="1" dirty="0"/>
              <a:t>Random Forest:</a:t>
            </a:r>
            <a:r>
              <a:rPr lang="en-IN" dirty="0"/>
              <a:t> Reduces overfitting, but computationally intensive.</a:t>
            </a:r>
          </a:p>
          <a:p>
            <a:pPr marL="285750" indent="-285750">
              <a:buFont typeface="Arial" panose="020B0604020202020204" pitchFamily="34" charset="0"/>
              <a:buChar char="•"/>
            </a:pPr>
            <a:r>
              <a:rPr lang="en-IN" b="1" dirty="0" err="1"/>
              <a:t>XGBoost</a:t>
            </a:r>
            <a:r>
              <a:rPr lang="en-IN" b="1" dirty="0"/>
              <a:t>:</a:t>
            </a:r>
            <a:r>
              <a:rPr lang="en-IN" dirty="0"/>
              <a:t> Best performance, handles large datasets and complex relationships, and is robust against overfitting.</a:t>
            </a:r>
          </a:p>
        </p:txBody>
      </p: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pic>
        <p:nvPicPr>
          <p:cNvPr id="9218" name="Picture 2">
            <a:extLst>
              <a:ext uri="{FF2B5EF4-FFF2-40B4-BE49-F238E27FC236}">
                <a16:creationId xmlns:a16="http://schemas.microsoft.com/office/drawing/2014/main" id="{9E3CE70C-F270-A14B-3DEF-6DD6F6ACF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1617" y="2139766"/>
            <a:ext cx="5248322" cy="287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883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91993">
              <a:schemeClr val="accent5">
                <a:lumMod val="40000"/>
                <a:lumOff val="60000"/>
              </a:schemeClr>
            </a:gs>
            <a:gs pos="0">
              <a:schemeClr val="accent3">
                <a:lumMod val="40000"/>
                <a:lumOff val="60000"/>
              </a:schemeClr>
            </a:gs>
            <a:gs pos="74000">
              <a:schemeClr val="accent5">
                <a:lumMod val="40000"/>
                <a:lumOff val="60000"/>
              </a:schemeClr>
            </a:gs>
            <a:gs pos="83000">
              <a:schemeClr val="accent5">
                <a:lumMod val="40000"/>
                <a:lumOff val="60000"/>
              </a:schemeClr>
            </a:gs>
            <a:gs pos="100000">
              <a:schemeClr val="accent5">
                <a:lumMod val="40000"/>
                <a:lumOff val="60000"/>
              </a:schemeClr>
            </a:gs>
          </a:gsLst>
          <a:lin ang="540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Tuning and</a:t>
            </a:r>
          </a:p>
          <a:p>
            <a:pPr algn="ctr"/>
            <a:r>
              <a:rPr lang="en-US" sz="2800" b="1" dirty="0">
                <a:solidFill>
                  <a:schemeClr val="tx1">
                    <a:lumMod val="75000"/>
                    <a:lumOff val="25000"/>
                  </a:schemeClr>
                </a:solidFill>
              </a:rPr>
              <a:t>Optimization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375882" y="951881"/>
            <a:ext cx="11440236" cy="2769989"/>
          </a:xfrm>
          <a:prstGeom prst="rect">
            <a:avLst/>
          </a:prstGeom>
        </p:spPr>
        <p:txBody>
          <a:bodyPr wrap="square" lIns="0" tIns="0" rIns="0" bIns="0" anchor="t">
            <a:spAutoFit/>
          </a:bodyPr>
          <a:lstStyle/>
          <a:p>
            <a:pPr marL="285750" indent="-285750">
              <a:buFont typeface="Arial" panose="020B0604020202020204" pitchFamily="34" charset="0"/>
              <a:buChar char="•"/>
            </a:pPr>
            <a:r>
              <a:rPr lang="en-IN" sz="2000" b="1" dirty="0"/>
              <a:t>Hyperparameter Tuning: </a:t>
            </a:r>
            <a:r>
              <a:rPr lang="en-IN" sz="2000" dirty="0"/>
              <a:t>Hyperparameter tuning was performed for models like </a:t>
            </a:r>
            <a:r>
              <a:rPr lang="en-IN" sz="2000" dirty="0" err="1"/>
              <a:t>XGBoost</a:t>
            </a:r>
            <a:r>
              <a:rPr lang="en-IN" sz="2000" dirty="0"/>
              <a:t> and Random Forest using grid search and cross-validation, optimizing parameters like learning rate, max depth, and </a:t>
            </a:r>
            <a:r>
              <a:rPr lang="en-IN" sz="2000" dirty="0" err="1"/>
              <a:t>n_estimators</a:t>
            </a:r>
            <a:r>
              <a:rPr lang="en-IN" sz="2000" dirty="0"/>
              <a:t>.</a:t>
            </a:r>
          </a:p>
          <a:p>
            <a:pPr marL="285750" indent="-285750">
              <a:buFont typeface="Arial" panose="020B0604020202020204" pitchFamily="34" charset="0"/>
              <a:buChar char="•"/>
            </a:pPr>
            <a:r>
              <a:rPr lang="en-IN" sz="2000" b="1" dirty="0"/>
              <a:t>Model Selection Criteria: </a:t>
            </a:r>
            <a:r>
              <a:rPr lang="en-IN" sz="2000" dirty="0"/>
              <a:t>The selection of the optimal model was based on performance metrics such as RMSE, R², and MAE, with </a:t>
            </a:r>
            <a:r>
              <a:rPr lang="en-IN" sz="2000" dirty="0" err="1"/>
              <a:t>XGBoost</a:t>
            </a:r>
            <a:r>
              <a:rPr lang="en-IN" sz="2000" dirty="0"/>
              <a:t> emerging as the top performer due to its superior accuracy.</a:t>
            </a:r>
          </a:p>
          <a:p>
            <a:pPr marL="285750" indent="-285750">
              <a:buFont typeface="Arial" panose="020B0604020202020204" pitchFamily="34" charset="0"/>
              <a:buChar char="•"/>
            </a:pPr>
            <a:r>
              <a:rPr lang="en-IN" sz="2000" b="1" dirty="0"/>
              <a:t>Model Refinement: </a:t>
            </a:r>
            <a:r>
              <a:rPr lang="en-IN" sz="2000" dirty="0"/>
              <a:t>Post-tuning, the model was refined by adjusting features and re-running the optimization process, ensuring that the final model was both accurate and efficient.</a:t>
            </a:r>
          </a:p>
          <a:p>
            <a:pPr marL="285750" indent="-285750">
              <a:buFont typeface="Arial" panose="020B0604020202020204" pitchFamily="34" charset="0"/>
              <a:buChar char="•"/>
            </a:pPr>
            <a:r>
              <a:rPr lang="en-IN" sz="2000" b="1" dirty="0"/>
              <a:t>Performance Improvements: </a:t>
            </a:r>
            <a:r>
              <a:rPr lang="en-IN" sz="2000" dirty="0"/>
              <a:t>Tuning and optimization resulted in a significant reduction in RMSE and an increase in R², demonstrating the effectiveness of these techniques in improving model performance.</a:t>
            </a:r>
          </a:p>
        </p:txBody>
      </p: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pic>
        <p:nvPicPr>
          <p:cNvPr id="4" name="Picture 3" descr="A screenshot of a test results&#10;&#10;Description automatically generated">
            <a:extLst>
              <a:ext uri="{FF2B5EF4-FFF2-40B4-BE49-F238E27FC236}">
                <a16:creationId xmlns:a16="http://schemas.microsoft.com/office/drawing/2014/main" id="{C4F40251-59F5-5689-4C3A-3B3E9427D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793" y="3921498"/>
            <a:ext cx="6890413" cy="2604326"/>
          </a:xfrm>
          <a:prstGeom prst="rect">
            <a:avLst/>
          </a:prstGeom>
        </p:spPr>
      </p:pic>
    </p:spTree>
    <p:extLst>
      <p:ext uri="{BB962C8B-B14F-4D97-AF65-F5344CB8AC3E}">
        <p14:creationId xmlns:p14="http://schemas.microsoft.com/office/powerpoint/2010/main" val="2900041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91993">
              <a:schemeClr val="accent5">
                <a:lumMod val="40000"/>
                <a:lumOff val="60000"/>
              </a:schemeClr>
            </a:gs>
            <a:gs pos="0">
              <a:schemeClr val="accent3">
                <a:lumMod val="40000"/>
                <a:lumOff val="60000"/>
              </a:schemeClr>
            </a:gs>
            <a:gs pos="74000">
              <a:schemeClr val="accent5">
                <a:lumMod val="40000"/>
                <a:lumOff val="60000"/>
              </a:schemeClr>
            </a:gs>
            <a:gs pos="83000">
              <a:schemeClr val="accent5">
                <a:lumMod val="40000"/>
                <a:lumOff val="60000"/>
              </a:schemeClr>
            </a:gs>
            <a:gs pos="100000">
              <a:schemeClr val="accent5">
                <a:lumMod val="40000"/>
                <a:lumOff val="60000"/>
              </a:schemeClr>
            </a:gs>
          </a:gsLst>
          <a:lin ang="540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Model </a:t>
            </a:r>
          </a:p>
          <a:p>
            <a:pPr algn="ctr"/>
            <a:r>
              <a:rPr lang="en-US" sz="2800" b="1" dirty="0">
                <a:solidFill>
                  <a:schemeClr val="tx1">
                    <a:lumMod val="75000"/>
                    <a:lumOff val="25000"/>
                  </a:schemeClr>
                </a:solidFill>
              </a:rPr>
              <a:t>Evaluation</a:t>
            </a:r>
          </a:p>
          <a:p>
            <a:pPr algn="ct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228600" y="820709"/>
            <a:ext cx="11963400" cy="2769989"/>
          </a:xfrm>
          <a:prstGeom prst="rect">
            <a:avLst/>
          </a:prstGeom>
        </p:spPr>
        <p:txBody>
          <a:bodyPr wrap="square" lIns="0" tIns="0" rIns="0" bIns="0" anchor="t">
            <a:spAutoFit/>
          </a:bodyPr>
          <a:lstStyle/>
          <a:p>
            <a:r>
              <a:rPr lang="en-IN" sz="2000" b="1" dirty="0"/>
              <a:t>Key Metrics:</a:t>
            </a:r>
            <a:endParaRPr lang="en-IN" sz="2000" dirty="0"/>
          </a:p>
          <a:p>
            <a:pPr marL="285750" indent="-285750">
              <a:buFont typeface="Arial" panose="020B0604020202020204" pitchFamily="34" charset="0"/>
              <a:buChar char="•"/>
            </a:pPr>
            <a:r>
              <a:rPr lang="en-IN" sz="2000" b="1" dirty="0"/>
              <a:t>R-squared (R²):</a:t>
            </a:r>
            <a:r>
              <a:rPr lang="en-IN" sz="2000" dirty="0"/>
              <a:t> Measures the proportion of variance in sales explained by the model (higher is better).</a:t>
            </a:r>
          </a:p>
          <a:p>
            <a:pPr marL="285750" indent="-285750">
              <a:buFont typeface="Arial" panose="020B0604020202020204" pitchFamily="34" charset="0"/>
              <a:buChar char="•"/>
            </a:pPr>
            <a:r>
              <a:rPr lang="en-IN" sz="2000" b="1" dirty="0"/>
              <a:t>Root Mean Squared Error (RMSE):</a:t>
            </a:r>
            <a:r>
              <a:rPr lang="en-IN" sz="2000" dirty="0"/>
              <a:t> Indicates the average error magnitude in predictions (lower is better).</a:t>
            </a:r>
          </a:p>
          <a:p>
            <a:pPr marL="285750" indent="-285750">
              <a:buFont typeface="Arial" panose="020B0604020202020204" pitchFamily="34" charset="0"/>
              <a:buChar char="•"/>
            </a:pPr>
            <a:r>
              <a:rPr lang="en-IN" sz="2000" b="1" dirty="0"/>
              <a:t>Mean Absolute Error (MAE):</a:t>
            </a:r>
            <a:r>
              <a:rPr lang="en-IN" sz="2000" dirty="0"/>
              <a:t> Provides the average absolute difference between predicted and actual sales.</a:t>
            </a:r>
            <a:endParaRPr lang="en-IN" sz="2000" b="1" dirty="0"/>
          </a:p>
          <a:p>
            <a:r>
              <a:rPr lang="en-IN" sz="2000" b="1" dirty="0"/>
              <a:t>Cross-Validation:</a:t>
            </a:r>
            <a:endParaRPr lang="en-IN" sz="2000" dirty="0"/>
          </a:p>
          <a:p>
            <a:pPr marL="285750" indent="-285750">
              <a:buFont typeface="Arial" panose="020B0604020202020204" pitchFamily="34" charset="0"/>
              <a:buChar char="•"/>
            </a:pPr>
            <a:r>
              <a:rPr lang="en-IN" sz="2000" dirty="0"/>
              <a:t>Applied cross-validation to ensure models generalize well to unseen data, avoiding overfitting.</a:t>
            </a:r>
            <a:endParaRPr lang="en-IN" sz="2000" b="1" dirty="0"/>
          </a:p>
          <a:p>
            <a:r>
              <a:rPr lang="en-IN" sz="2000" b="1" dirty="0"/>
              <a:t>Model Comparison:</a:t>
            </a:r>
            <a:endParaRPr lang="en-IN" sz="2000" dirty="0"/>
          </a:p>
          <a:p>
            <a:pPr marL="285750" indent="-285750">
              <a:buFont typeface="Arial" panose="020B0604020202020204" pitchFamily="34" charset="0"/>
              <a:buChar char="•"/>
            </a:pPr>
            <a:r>
              <a:rPr lang="en-IN" sz="2000" dirty="0" err="1"/>
              <a:t>XGBoost</a:t>
            </a:r>
            <a:r>
              <a:rPr lang="en-IN" sz="2000" dirty="0"/>
              <a:t> outperformed other models with the highest R² and lowest RMSE, demonstrating its ability to accurately predict sales.</a:t>
            </a:r>
          </a:p>
        </p:txBody>
      </p: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pic>
        <p:nvPicPr>
          <p:cNvPr id="11266" name="Picture 2">
            <a:extLst>
              <a:ext uri="{FF2B5EF4-FFF2-40B4-BE49-F238E27FC236}">
                <a16:creationId xmlns:a16="http://schemas.microsoft.com/office/drawing/2014/main" id="{4CB91BA4-3C1A-95DF-26A6-9FAA409B7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134" y="3668655"/>
            <a:ext cx="6969457" cy="2948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961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91993">
              <a:schemeClr val="accent5">
                <a:lumMod val="40000"/>
                <a:lumOff val="60000"/>
              </a:schemeClr>
            </a:gs>
            <a:gs pos="0">
              <a:schemeClr val="accent3">
                <a:lumMod val="40000"/>
                <a:lumOff val="60000"/>
              </a:schemeClr>
            </a:gs>
            <a:gs pos="74000">
              <a:schemeClr val="accent5">
                <a:lumMod val="40000"/>
                <a:lumOff val="60000"/>
              </a:schemeClr>
            </a:gs>
            <a:gs pos="83000">
              <a:schemeClr val="accent5">
                <a:lumMod val="40000"/>
                <a:lumOff val="60000"/>
              </a:schemeClr>
            </a:gs>
            <a:gs pos="100000">
              <a:schemeClr val="accent5">
                <a:lumMod val="40000"/>
                <a:lumOff val="60000"/>
              </a:schemeClr>
            </a:gs>
          </a:gsLst>
          <a:lin ang="540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Feature</a:t>
            </a:r>
          </a:p>
          <a:p>
            <a:pPr algn="ctr"/>
            <a:r>
              <a:rPr lang="en-US" sz="2800" b="1" dirty="0">
                <a:solidFill>
                  <a:schemeClr val="tx1">
                    <a:lumMod val="75000"/>
                    <a:lumOff val="25000"/>
                  </a:schemeClr>
                </a:solidFill>
              </a:rPr>
              <a:t>Importance</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228600" y="820709"/>
            <a:ext cx="11963400" cy="3077766"/>
          </a:xfrm>
          <a:prstGeom prst="rect">
            <a:avLst/>
          </a:prstGeom>
        </p:spPr>
        <p:txBody>
          <a:bodyPr wrap="square" lIns="0" tIns="0" rIns="0" bIns="0" anchor="t">
            <a:spAutoFit/>
          </a:bodyPr>
          <a:lstStyle/>
          <a:p>
            <a:r>
              <a:rPr lang="en-IN" sz="2000" b="1" dirty="0"/>
              <a:t>Top Influential Features:</a:t>
            </a:r>
            <a:endParaRPr lang="en-IN" sz="2000" dirty="0"/>
          </a:p>
          <a:p>
            <a:pPr marL="342900" indent="-342900">
              <a:buFont typeface="Arial" panose="020B0604020202020204" pitchFamily="34" charset="0"/>
              <a:buChar char="•"/>
            </a:pPr>
            <a:r>
              <a:rPr lang="en-IN" sz="2000" b="1" dirty="0" err="1"/>
              <a:t>Item_MRP</a:t>
            </a:r>
            <a:r>
              <a:rPr lang="en-IN" sz="2000" b="1" dirty="0"/>
              <a:t>:</a:t>
            </a:r>
            <a:r>
              <a:rPr lang="en-IN" sz="2000" dirty="0"/>
              <a:t> Most significant predictor of sales, reflecting its direct impact on consumer purchasing decisions.</a:t>
            </a:r>
          </a:p>
          <a:p>
            <a:pPr marL="342900" indent="-342900">
              <a:buFont typeface="Arial" panose="020B0604020202020204" pitchFamily="34" charset="0"/>
              <a:buChar char="•"/>
            </a:pPr>
            <a:r>
              <a:rPr lang="en-IN" sz="2000" b="1" dirty="0" err="1"/>
              <a:t>Outlet_Type</a:t>
            </a:r>
            <a:r>
              <a:rPr lang="en-IN" sz="2000" b="1" dirty="0"/>
              <a:t> and </a:t>
            </a:r>
            <a:r>
              <a:rPr lang="en-IN" sz="2000" b="1" dirty="0" err="1"/>
              <a:t>Outlet_Age</a:t>
            </a:r>
            <a:r>
              <a:rPr lang="en-IN" sz="2000" b="1" dirty="0"/>
              <a:t>:</a:t>
            </a:r>
            <a:r>
              <a:rPr lang="en-IN" sz="2000" dirty="0"/>
              <a:t> Crucial in determining sales performance across different store types and their operational age.</a:t>
            </a:r>
          </a:p>
          <a:p>
            <a:pPr marL="342900" indent="-342900">
              <a:buFont typeface="Arial" panose="020B0604020202020204" pitchFamily="34" charset="0"/>
              <a:buChar char="•"/>
            </a:pPr>
            <a:r>
              <a:rPr lang="en-IN" sz="2000" b="1" dirty="0" err="1"/>
              <a:t>Item_Visibility</a:t>
            </a:r>
            <a:r>
              <a:rPr lang="en-IN" sz="2000" b="1" dirty="0"/>
              <a:t>:</a:t>
            </a:r>
            <a:r>
              <a:rPr lang="en-IN" sz="2000" dirty="0"/>
              <a:t> Lower visibility often correlated with lower sales, suggesting the importance of product placement.</a:t>
            </a:r>
          </a:p>
          <a:p>
            <a:r>
              <a:rPr lang="en-IN" sz="2000" b="1" dirty="0"/>
              <a:t>Insights from Feature Importance:</a:t>
            </a:r>
            <a:endParaRPr lang="en-IN" sz="2000" dirty="0"/>
          </a:p>
          <a:p>
            <a:pPr marL="342900" indent="-342900">
              <a:buFont typeface="Arial" panose="020B0604020202020204" pitchFamily="34" charset="0"/>
              <a:buChar char="•"/>
            </a:pPr>
            <a:r>
              <a:rPr lang="en-IN" sz="2000" dirty="0"/>
              <a:t>Emphasizes the need for strategic pricing and understanding outlet characteristics in driving sales.</a:t>
            </a:r>
          </a:p>
          <a:p>
            <a:pPr marL="342900" indent="-342900">
              <a:buFont typeface="Arial" panose="020B0604020202020204" pitchFamily="34" charset="0"/>
              <a:buChar char="•"/>
            </a:pPr>
            <a:r>
              <a:rPr lang="en-IN" sz="2000" dirty="0"/>
              <a:t>Suggests potential areas for retailers to focus on, such as optimizing product visibility and targeting specific outlet types.</a:t>
            </a:r>
          </a:p>
        </p:txBody>
      </p: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pic>
        <p:nvPicPr>
          <p:cNvPr id="13314" name="Picture 2">
            <a:extLst>
              <a:ext uri="{FF2B5EF4-FFF2-40B4-BE49-F238E27FC236}">
                <a16:creationId xmlns:a16="http://schemas.microsoft.com/office/drawing/2014/main" id="{D8E41B23-178A-3C63-8453-3C134CB5D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5892" y="3688169"/>
            <a:ext cx="5700215" cy="3169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304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91993">
              <a:schemeClr val="accent5">
                <a:lumMod val="40000"/>
                <a:lumOff val="60000"/>
              </a:schemeClr>
            </a:gs>
            <a:gs pos="0">
              <a:schemeClr val="accent3">
                <a:lumMod val="40000"/>
                <a:lumOff val="60000"/>
              </a:schemeClr>
            </a:gs>
            <a:gs pos="74000">
              <a:schemeClr val="accent5">
                <a:lumMod val="40000"/>
                <a:lumOff val="60000"/>
              </a:schemeClr>
            </a:gs>
            <a:gs pos="83000">
              <a:schemeClr val="accent5">
                <a:lumMod val="40000"/>
                <a:lumOff val="60000"/>
              </a:schemeClr>
            </a:gs>
            <a:gs pos="100000">
              <a:schemeClr val="accent5">
                <a:lumMod val="40000"/>
                <a:lumOff val="60000"/>
              </a:schemeClr>
            </a:gs>
          </a:gsLst>
          <a:lin ang="540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solidFill>
                  <a:schemeClr val="tx1">
                    <a:lumMod val="75000"/>
                    <a:lumOff val="25000"/>
                  </a:schemeClr>
                </a:solidFill>
              </a:rPr>
              <a:t>Business Impact </a:t>
            </a:r>
          </a:p>
          <a:p>
            <a:pPr algn="ctr"/>
            <a:r>
              <a:rPr lang="en-IN" sz="2800" b="1" dirty="0">
                <a:solidFill>
                  <a:schemeClr val="tx1">
                    <a:lumMod val="75000"/>
                    <a:lumOff val="25000"/>
                  </a:schemeClr>
                </a:solidFill>
              </a:rPr>
              <a:t>and Insights</a:t>
            </a:r>
            <a:endParaRPr lang="en-US" sz="2800" b="1"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127946" y="966097"/>
            <a:ext cx="7528447" cy="5909310"/>
          </a:xfrm>
          <a:prstGeom prst="rect">
            <a:avLst/>
          </a:prstGeom>
        </p:spPr>
        <p:txBody>
          <a:bodyPr wrap="square" lIns="0" tIns="0" rIns="0" bIns="0" anchor="t">
            <a:spAutoFit/>
          </a:bodyPr>
          <a:lstStyle/>
          <a:p>
            <a:pPr marL="342900" indent="-342900" algn="just">
              <a:buFont typeface="Arial" panose="020B0604020202020204" pitchFamily="34" charset="0"/>
              <a:buChar char="•"/>
            </a:pPr>
            <a:r>
              <a:rPr lang="en-IN" sz="2400" b="1" dirty="0"/>
              <a:t>Inventory Optimization: </a:t>
            </a:r>
            <a:r>
              <a:rPr lang="en-IN" sz="2400" dirty="0"/>
              <a:t>Accurate sales predictions enable better inventory management, reducing instances of overstocking and stockouts, leading to optimized storage and reduced costs.</a:t>
            </a:r>
          </a:p>
          <a:p>
            <a:pPr marL="342900" indent="-342900" algn="just">
              <a:buFont typeface="Arial" panose="020B0604020202020204" pitchFamily="34" charset="0"/>
              <a:buChar char="•"/>
            </a:pPr>
            <a:r>
              <a:rPr lang="en-IN" sz="2400" b="1" dirty="0"/>
              <a:t>Pricing Strategy: </a:t>
            </a:r>
            <a:r>
              <a:rPr lang="en-IN" sz="2400" dirty="0"/>
              <a:t>Insights from the model can inform dynamic pricing strategies, allowing retailers to adjust prices based on predicted demand and maximize revenue.</a:t>
            </a:r>
          </a:p>
          <a:p>
            <a:pPr marL="342900" indent="-342900" algn="just">
              <a:buFont typeface="Arial" panose="020B0604020202020204" pitchFamily="34" charset="0"/>
              <a:buChar char="•"/>
            </a:pPr>
            <a:r>
              <a:rPr lang="en-IN" sz="2400" b="1" dirty="0"/>
              <a:t>Targeted Marketing: </a:t>
            </a:r>
            <a:r>
              <a:rPr lang="en-IN" sz="2400" dirty="0"/>
              <a:t>Retailers can leverage predictions to tailor marketing campaigns, focusing on high-demand products and optimizing promotions to drive sales.</a:t>
            </a:r>
          </a:p>
          <a:p>
            <a:pPr marL="342900" indent="-342900" algn="just">
              <a:buFont typeface="Arial" panose="020B0604020202020204" pitchFamily="34" charset="0"/>
              <a:buChar char="•"/>
            </a:pPr>
            <a:r>
              <a:rPr lang="en-IN" sz="2400" b="1" dirty="0"/>
              <a:t>Operational Efficiency: </a:t>
            </a:r>
            <a:r>
              <a:rPr lang="en-IN" sz="2400" dirty="0"/>
              <a:t>By understanding sales patterns and outlet performance, retailers can streamline operations, focusing resources on high-performing outlets and products.</a:t>
            </a:r>
          </a:p>
        </p:txBody>
      </p: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pic>
        <p:nvPicPr>
          <p:cNvPr id="7170" name="Picture 2" descr="Introducing Business Impact Metrics – Talkwalker">
            <a:extLst>
              <a:ext uri="{FF2B5EF4-FFF2-40B4-BE49-F238E27FC236}">
                <a16:creationId xmlns:a16="http://schemas.microsoft.com/office/drawing/2014/main" id="{6A65DDB3-7F0E-AF6D-C0E9-B57062C21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9635" y="1501253"/>
            <a:ext cx="4203765" cy="436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813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alpha val="39505"/>
          </a:schemeClr>
        </a:solidFill>
        <a:effectLst/>
      </p:bgPr>
    </p:bg>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Components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Feature Engineering</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Model Building</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Model Evaluation</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Preparation</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Pre-Processing</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EDA</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9715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91993">
              <a:schemeClr val="accent5">
                <a:lumMod val="40000"/>
                <a:lumOff val="60000"/>
              </a:schemeClr>
            </a:gs>
            <a:gs pos="0">
              <a:schemeClr val="accent3">
                <a:lumMod val="40000"/>
                <a:lumOff val="60000"/>
              </a:schemeClr>
            </a:gs>
            <a:gs pos="74000">
              <a:schemeClr val="accent5">
                <a:lumMod val="40000"/>
                <a:lumOff val="60000"/>
              </a:schemeClr>
            </a:gs>
            <a:gs pos="83000">
              <a:schemeClr val="accent5">
                <a:lumMod val="40000"/>
                <a:lumOff val="60000"/>
              </a:schemeClr>
            </a:gs>
            <a:gs pos="100000">
              <a:schemeClr val="accent5">
                <a:lumMod val="40000"/>
                <a:lumOff val="60000"/>
              </a:schemeClr>
            </a:gs>
          </a:gsLst>
          <a:lin ang="540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solidFill>
                  <a:schemeClr val="tx1">
                    <a:lumMod val="75000"/>
                    <a:lumOff val="25000"/>
                  </a:schemeClr>
                </a:solidFill>
              </a:rPr>
              <a:t>Ethical Considerations </a:t>
            </a:r>
          </a:p>
          <a:p>
            <a:pPr algn="ctr"/>
            <a:r>
              <a:rPr lang="en-IN" sz="2800" b="1" dirty="0">
                <a:solidFill>
                  <a:schemeClr val="tx1">
                    <a:lumMod val="75000"/>
                    <a:lumOff val="25000"/>
                  </a:schemeClr>
                </a:solidFill>
              </a:rPr>
              <a:t>and Data Privacy</a:t>
            </a:r>
            <a:endParaRPr lang="en-US" sz="2800" b="1"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228600" y="1327748"/>
            <a:ext cx="7023481" cy="4801314"/>
          </a:xfrm>
          <a:prstGeom prst="rect">
            <a:avLst/>
          </a:prstGeom>
        </p:spPr>
        <p:txBody>
          <a:bodyPr wrap="square" lIns="0" tIns="0" rIns="0" bIns="0" anchor="t">
            <a:spAutoFit/>
          </a:bodyPr>
          <a:lstStyle/>
          <a:p>
            <a:pPr marL="342900" indent="-342900" algn="just">
              <a:buFont typeface="Arial" panose="020B0604020202020204" pitchFamily="34" charset="0"/>
              <a:buChar char="•"/>
            </a:pPr>
            <a:r>
              <a:rPr lang="en-IN" sz="2400" b="1" dirty="0"/>
              <a:t>Data Confidentiality: </a:t>
            </a:r>
            <a:r>
              <a:rPr lang="en-IN" sz="2400" dirty="0"/>
              <a:t>Ensuring the confidentiality of sales and customer data is paramount. The model and its deployment will adhere to strict data privacy regulations to protect sensitive information.</a:t>
            </a:r>
          </a:p>
          <a:p>
            <a:pPr marL="342900" indent="-342900" algn="just">
              <a:buFont typeface="Arial" panose="020B0604020202020204" pitchFamily="34" charset="0"/>
              <a:buChar char="•"/>
            </a:pPr>
            <a:r>
              <a:rPr lang="en-IN" sz="2400" b="1" dirty="0"/>
              <a:t>Bias and Fairness: </a:t>
            </a:r>
            <a:r>
              <a:rPr lang="en-IN" sz="2400" dirty="0"/>
              <a:t>Efforts have been made to reduce biases in the model, ensuring fair and equitable predictions across all products and outlets, preventing any skewed decision-making.</a:t>
            </a:r>
          </a:p>
          <a:p>
            <a:pPr marL="342900" indent="-342900" algn="just">
              <a:buFont typeface="Arial" panose="020B0604020202020204" pitchFamily="34" charset="0"/>
              <a:buChar char="•"/>
            </a:pPr>
            <a:r>
              <a:rPr lang="en-IN" sz="2400" b="1" dirty="0"/>
              <a:t>Transparency in Predictions: </a:t>
            </a:r>
            <a:r>
              <a:rPr lang="en-IN" sz="2400" dirty="0"/>
              <a:t>The model’s predictions and decision-making process are designed to be transparent, allowing retail managers to understand the rationale behind sales forecasts.</a:t>
            </a:r>
          </a:p>
        </p:txBody>
      </p: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pic>
        <p:nvPicPr>
          <p:cNvPr id="9218" name="Picture 2" descr="Balancing Ethical Considerations and Profit Maximization: A Delicate  Equation">
            <a:extLst>
              <a:ext uri="{FF2B5EF4-FFF2-40B4-BE49-F238E27FC236}">
                <a16:creationId xmlns:a16="http://schemas.microsoft.com/office/drawing/2014/main" id="{3347F7CA-1F26-6BBB-FF94-A0DAC65F5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463" y="1587525"/>
            <a:ext cx="4496937" cy="4496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971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91993">
              <a:schemeClr val="accent5">
                <a:lumMod val="40000"/>
                <a:lumOff val="60000"/>
              </a:schemeClr>
            </a:gs>
            <a:gs pos="0">
              <a:schemeClr val="accent3">
                <a:lumMod val="40000"/>
                <a:lumOff val="60000"/>
              </a:schemeClr>
            </a:gs>
            <a:gs pos="74000">
              <a:schemeClr val="accent5">
                <a:lumMod val="40000"/>
                <a:lumOff val="60000"/>
              </a:schemeClr>
            </a:gs>
            <a:gs pos="83000">
              <a:schemeClr val="accent5">
                <a:lumMod val="40000"/>
                <a:lumOff val="60000"/>
              </a:schemeClr>
            </a:gs>
            <a:gs pos="100000">
              <a:schemeClr val="accent5">
                <a:lumMod val="40000"/>
                <a:lumOff val="60000"/>
              </a:schemeClr>
            </a:gs>
          </a:gsLst>
          <a:lin ang="540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Conclusion and</a:t>
            </a:r>
          </a:p>
          <a:p>
            <a:pPr algn="ctr"/>
            <a:r>
              <a:rPr lang="en-US" sz="2800" b="1" dirty="0">
                <a:solidFill>
                  <a:schemeClr val="tx1">
                    <a:lumMod val="75000"/>
                    <a:lumOff val="25000"/>
                  </a:schemeClr>
                </a:solidFill>
              </a:rPr>
              <a:t>Insights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228600" y="820709"/>
            <a:ext cx="6295030" cy="5847755"/>
          </a:xfrm>
          <a:prstGeom prst="rect">
            <a:avLst/>
          </a:prstGeom>
        </p:spPr>
        <p:txBody>
          <a:bodyPr wrap="square" lIns="0" tIns="0" rIns="0" bIns="0" anchor="t">
            <a:spAutoFit/>
          </a:bodyPr>
          <a:lstStyle/>
          <a:p>
            <a:r>
              <a:rPr lang="en-IN" sz="2000" b="1" dirty="0"/>
              <a:t>Key Findings:</a:t>
            </a:r>
            <a:endParaRPr lang="en-IN" sz="2000" dirty="0"/>
          </a:p>
          <a:p>
            <a:pPr marL="342900" indent="-342900">
              <a:buFont typeface="Arial" panose="020B0604020202020204" pitchFamily="34" charset="0"/>
              <a:buChar char="•"/>
            </a:pPr>
            <a:r>
              <a:rPr lang="en-IN" sz="2000" dirty="0" err="1"/>
              <a:t>XGBoost</a:t>
            </a:r>
            <a:r>
              <a:rPr lang="en-IN" sz="2000" dirty="0"/>
              <a:t> emerged as the best model for predicting retail sales with high accuracy.</a:t>
            </a:r>
          </a:p>
          <a:p>
            <a:pPr marL="342900" indent="-342900">
              <a:buFont typeface="Arial" panose="020B0604020202020204" pitchFamily="34" charset="0"/>
              <a:buChar char="•"/>
            </a:pPr>
            <a:r>
              <a:rPr lang="en-IN" sz="2000" dirty="0"/>
              <a:t>Significant features like </a:t>
            </a:r>
            <a:r>
              <a:rPr lang="en-IN" sz="2000" dirty="0" err="1"/>
              <a:t>Item_MRP</a:t>
            </a:r>
            <a:r>
              <a:rPr lang="en-IN" sz="2000" dirty="0"/>
              <a:t>, </a:t>
            </a:r>
            <a:r>
              <a:rPr lang="en-IN" sz="2000" dirty="0" err="1"/>
              <a:t>Outlet_Type</a:t>
            </a:r>
            <a:r>
              <a:rPr lang="en-IN" sz="2000" dirty="0"/>
              <a:t>, and </a:t>
            </a:r>
            <a:r>
              <a:rPr lang="en-IN" sz="2000" dirty="0" err="1"/>
              <a:t>Outlet_Age</a:t>
            </a:r>
            <a:r>
              <a:rPr lang="en-IN" sz="2000" dirty="0"/>
              <a:t> provide actionable insights for retail strategies.</a:t>
            </a:r>
          </a:p>
          <a:p>
            <a:pPr marL="342900" indent="-342900">
              <a:buFont typeface="Arial" panose="020B0604020202020204" pitchFamily="34" charset="0"/>
              <a:buChar char="•"/>
            </a:pPr>
            <a:r>
              <a:rPr lang="en-IN" sz="2000" dirty="0"/>
              <a:t>Data preprocessing and feature engineering were critical in enhancing model performance.</a:t>
            </a:r>
          </a:p>
          <a:p>
            <a:r>
              <a:rPr lang="en-IN" sz="2000" b="1" dirty="0"/>
              <a:t>Business Implications:</a:t>
            </a:r>
            <a:endParaRPr lang="en-IN" sz="2000" dirty="0"/>
          </a:p>
          <a:p>
            <a:pPr marL="342900" indent="-342900">
              <a:buFont typeface="Arial" panose="020B0604020202020204" pitchFamily="34" charset="0"/>
              <a:buChar char="•"/>
            </a:pPr>
            <a:r>
              <a:rPr lang="en-IN" sz="2000" dirty="0"/>
              <a:t>Retailers can use these insights to optimize pricing, inventory management, and store operations.</a:t>
            </a:r>
          </a:p>
          <a:p>
            <a:pPr marL="342900" indent="-342900">
              <a:buFont typeface="Arial" panose="020B0604020202020204" pitchFamily="34" charset="0"/>
              <a:buChar char="•"/>
            </a:pPr>
            <a:r>
              <a:rPr lang="en-IN" sz="2000" dirty="0"/>
              <a:t>Accurate sales prediction supports better decision-making, leading to increased profitability and reduced waste.</a:t>
            </a:r>
          </a:p>
          <a:p>
            <a:r>
              <a:rPr lang="en-IN" sz="2000" b="1" dirty="0"/>
              <a:t>Next Steps:</a:t>
            </a:r>
            <a:endParaRPr lang="en-IN" sz="2000" dirty="0"/>
          </a:p>
          <a:p>
            <a:pPr marL="342900" indent="-342900">
              <a:buFont typeface="Arial" panose="020B0604020202020204" pitchFamily="34" charset="0"/>
              <a:buChar char="•"/>
            </a:pPr>
            <a:r>
              <a:rPr lang="en-IN" sz="2000" dirty="0"/>
              <a:t>Explore time series analysis for incorporating seasonal trends.</a:t>
            </a:r>
          </a:p>
          <a:p>
            <a:pPr marL="342900" indent="-342900">
              <a:buFont typeface="Arial" panose="020B0604020202020204" pitchFamily="34" charset="0"/>
              <a:buChar char="•"/>
            </a:pPr>
            <a:r>
              <a:rPr lang="en-IN" sz="2000" dirty="0"/>
              <a:t>Consider deploying the model in a real-time environment to continuously improve its predictions.</a:t>
            </a:r>
          </a:p>
        </p:txBody>
      </p: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pic>
        <p:nvPicPr>
          <p:cNvPr id="4" name="Graphic 3">
            <a:extLst>
              <a:ext uri="{FF2B5EF4-FFF2-40B4-BE49-F238E27FC236}">
                <a16:creationId xmlns:a16="http://schemas.microsoft.com/office/drawing/2014/main" id="{8C5CB3F4-0BFC-4C2C-6646-47C4C5AD0622}"/>
              </a:ext>
            </a:extLst>
          </p:cNvPr>
          <p:cNvPicPr>
            <a:picLocks noChangeAspect="1"/>
          </p:cNvPicPr>
          <p:nvPr/>
        </p:nvPicPr>
        <p:blipFill>
          <a:blip r:embed="rId3">
            <a:extLst>
              <a:ext uri="{96DAC541-7B7A-43D3-8B79-37D633B846F1}">
                <asvg:svgBlip xmlns:asvg="http://schemas.microsoft.com/office/drawing/2016/SVG/main" r:embed="rId4"/>
              </a:ext>
              <a:ext uri="{837473B0-CC2E-450A-ABE3-18F120FF3D39}">
                <a1611:picAttrSrcUrl xmlns:a1611="http://schemas.microsoft.com/office/drawing/2016/11/main" r:id="rId5"/>
              </a:ext>
            </a:extLst>
          </a:blip>
          <a:stretch>
            <a:fillRect/>
          </a:stretch>
        </p:blipFill>
        <p:spPr>
          <a:xfrm>
            <a:off x="6962848" y="1069894"/>
            <a:ext cx="4561333" cy="5033195"/>
          </a:xfrm>
          <a:prstGeom prst="rect">
            <a:avLst/>
          </a:prstGeom>
        </p:spPr>
      </p:pic>
    </p:spTree>
    <p:extLst>
      <p:ext uri="{BB962C8B-B14F-4D97-AF65-F5344CB8AC3E}">
        <p14:creationId xmlns:p14="http://schemas.microsoft.com/office/powerpoint/2010/main" val="2082878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zigZag">
          <a:fgClr>
            <a:schemeClr val="accent5">
              <a:lumMod val="60000"/>
              <a:lumOff val="40000"/>
            </a:schemeClr>
          </a:fgClr>
          <a:bgClr>
            <a:schemeClr val="accent5">
              <a:lumMod val="75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91993">
              <a:schemeClr val="accent5">
                <a:alpha val="73728"/>
                <a:lumMod val="45000"/>
                <a:lumOff val="55000"/>
              </a:schemeClr>
            </a:gs>
            <a:gs pos="0">
              <a:schemeClr val="accent3">
                <a:lumMod val="40000"/>
                <a:lumOff val="60000"/>
              </a:schemeClr>
            </a:gs>
            <a:gs pos="74000">
              <a:schemeClr val="accent5">
                <a:lumMod val="40000"/>
                <a:lumOff val="60000"/>
              </a:schemeClr>
            </a:gs>
            <a:gs pos="83000">
              <a:schemeClr val="accent5">
                <a:lumMod val="40000"/>
                <a:lumOff val="60000"/>
              </a:schemeClr>
            </a:gs>
            <a:gs pos="100000">
              <a:schemeClr val="accent5">
                <a:lumMod val="40000"/>
                <a:lumOff val="60000"/>
              </a:schemeClr>
            </a:gs>
          </a:gsLst>
          <a:lin ang="540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Introduction of the </a:t>
            </a:r>
          </a:p>
          <a:p>
            <a:pPr algn="ctr"/>
            <a:r>
              <a:rPr lang="en-US" sz="2800" b="1" dirty="0">
                <a:solidFill>
                  <a:schemeClr val="tx1">
                    <a:lumMod val="75000"/>
                    <a:lumOff val="25000"/>
                  </a:schemeClr>
                </a:solidFill>
              </a:rPr>
              <a:t>Project</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228600" y="1078511"/>
            <a:ext cx="6295030" cy="4985980"/>
          </a:xfrm>
          <a:prstGeom prst="rect">
            <a:avLst/>
          </a:prstGeom>
        </p:spPr>
        <p:txBody>
          <a:bodyPr wrap="square" lIns="0" tIns="0" rIns="0" bIns="0" anchor="t">
            <a:spAutoFit/>
          </a:bodyPr>
          <a:lstStyle/>
          <a:p>
            <a:r>
              <a:rPr lang="en-IN" b="1" dirty="0"/>
              <a:t>Overview of the Project:</a:t>
            </a:r>
            <a:endParaRPr lang="en-IN" dirty="0"/>
          </a:p>
          <a:p>
            <a:pPr marL="285750" indent="-285750">
              <a:buFont typeface="Arial" panose="020B0604020202020204" pitchFamily="34" charset="0"/>
              <a:buChar char="•"/>
            </a:pPr>
            <a:r>
              <a:rPr lang="en-IN" dirty="0"/>
              <a:t>This project is focused on analysing and predicting sales for various products across multiple retail outlets. By leveraging a comprehensive dataset from an open-source platform, the project aims to build robust machine learning models that can forecast sales with high accuracy. </a:t>
            </a:r>
          </a:p>
          <a:p>
            <a:endParaRPr lang="en-IN" b="1" dirty="0"/>
          </a:p>
          <a:p>
            <a:r>
              <a:rPr lang="en-IN" b="1" dirty="0"/>
              <a:t>Importance of Sales Prediction in Retail:</a:t>
            </a:r>
          </a:p>
          <a:p>
            <a:pPr marL="285750" indent="-285750">
              <a:buFont typeface="Arial" panose="020B0604020202020204" pitchFamily="34" charset="0"/>
              <a:buChar char="•"/>
            </a:pPr>
            <a:r>
              <a:rPr lang="en-IN" dirty="0"/>
              <a:t>Accurate sales prediction is a cornerstone of effective retail management. In the highly competitive retail industry, understanding future sales trends allows businesses to optimize their supply chains, reduce waste, and align marketing strategies with consumer demand. </a:t>
            </a:r>
          </a:p>
          <a:p>
            <a:endParaRPr lang="en-IN" dirty="0"/>
          </a:p>
          <a:p>
            <a:r>
              <a:rPr lang="en-IN" b="1" dirty="0"/>
              <a:t>Objectives of the Project:</a:t>
            </a:r>
            <a:endParaRPr lang="en-IN" dirty="0"/>
          </a:p>
          <a:p>
            <a:pPr marL="285750" indent="-285750">
              <a:buFont typeface="Arial" panose="020B0604020202020204" pitchFamily="34" charset="0"/>
              <a:buChar char="•"/>
            </a:pPr>
            <a:r>
              <a:rPr lang="en-IN" b="1" dirty="0"/>
              <a:t>Primary Objective:</a:t>
            </a:r>
            <a:r>
              <a:rPr lang="en-IN" dirty="0"/>
              <a:t> Develop a predictive model capable of accurately forecasting sales across various retail outlets using advanced machine learning techniques.</a:t>
            </a:r>
          </a:p>
        </p:txBody>
      </p: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pic>
        <p:nvPicPr>
          <p:cNvPr id="5" name="Picture 4" descr="A magnifying glass with gears and graphs&#10;&#10;Description automatically generated">
            <a:extLst>
              <a:ext uri="{FF2B5EF4-FFF2-40B4-BE49-F238E27FC236}">
                <a16:creationId xmlns:a16="http://schemas.microsoft.com/office/drawing/2014/main" id="{CFE30CDD-294C-40B1-1A63-E31F6AFC801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6642811" y="1964934"/>
            <a:ext cx="4859451" cy="2928131"/>
          </a:xfrm>
          <a:prstGeom prst="rect">
            <a:avLst/>
          </a:prstGeom>
        </p:spPr>
      </p:pic>
    </p:spTree>
    <p:extLst>
      <p:ext uri="{BB962C8B-B14F-4D97-AF65-F5344CB8AC3E}">
        <p14:creationId xmlns:p14="http://schemas.microsoft.com/office/powerpoint/2010/main" val="2696206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91993">
              <a:schemeClr val="accent5">
                <a:lumMod val="40000"/>
                <a:lumOff val="60000"/>
              </a:schemeClr>
            </a:gs>
            <a:gs pos="0">
              <a:schemeClr val="accent3">
                <a:lumMod val="40000"/>
                <a:lumOff val="60000"/>
              </a:schemeClr>
            </a:gs>
            <a:gs pos="74000">
              <a:schemeClr val="accent5">
                <a:lumMod val="40000"/>
                <a:lumOff val="60000"/>
              </a:schemeClr>
            </a:gs>
            <a:gs pos="83000">
              <a:schemeClr val="accent5">
                <a:lumMod val="40000"/>
                <a:lumOff val="60000"/>
              </a:schemeClr>
            </a:gs>
            <a:gs pos="100000">
              <a:schemeClr val="accent5">
                <a:lumMod val="40000"/>
                <a:lumOff val="60000"/>
              </a:schemeClr>
            </a:gs>
          </a:gsLst>
          <a:lin ang="540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Problem </a:t>
            </a:r>
          </a:p>
          <a:p>
            <a:pPr algn="ctr"/>
            <a:r>
              <a:rPr lang="en-US" sz="2800" b="1" dirty="0">
                <a:solidFill>
                  <a:schemeClr val="tx1">
                    <a:lumMod val="75000"/>
                    <a:lumOff val="25000"/>
                  </a:schemeClr>
                </a:solidFill>
              </a:rPr>
              <a:t>Statement</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228600" y="1298495"/>
            <a:ext cx="6295030" cy="4585871"/>
          </a:xfrm>
          <a:prstGeom prst="rect">
            <a:avLst/>
          </a:prstGeom>
        </p:spPr>
        <p:txBody>
          <a:bodyPr wrap="square" lIns="0" tIns="0" rIns="0" bIns="0" anchor="t">
            <a:spAutoFit/>
          </a:bodyPr>
          <a:lstStyle/>
          <a:p>
            <a:r>
              <a:rPr lang="en-IN" sz="2000" b="1" dirty="0"/>
              <a:t>Challenges in Retail Sales Prediction:</a:t>
            </a:r>
          </a:p>
          <a:p>
            <a:pPr marL="285750" indent="-285750">
              <a:buFont typeface="Arial" panose="020B0604020202020204" pitchFamily="34" charset="0"/>
              <a:buChar char="•"/>
            </a:pPr>
            <a:r>
              <a:rPr lang="en-IN" sz="2000" dirty="0"/>
              <a:t>Variability in consumer behaviour and market conditions.</a:t>
            </a:r>
          </a:p>
          <a:p>
            <a:pPr marL="285750" indent="-285750">
              <a:buFont typeface="Arial" panose="020B0604020202020204" pitchFamily="34" charset="0"/>
              <a:buChar char="•"/>
            </a:pPr>
            <a:r>
              <a:rPr lang="en-IN" sz="2000" dirty="0"/>
              <a:t>Managing large, complex datasets with numerous influencing factors.</a:t>
            </a:r>
          </a:p>
          <a:p>
            <a:pPr marL="285750" indent="-285750">
              <a:buFont typeface="Arial" panose="020B0604020202020204" pitchFamily="34" charset="0"/>
              <a:buChar char="•"/>
            </a:pPr>
            <a:r>
              <a:rPr lang="en-IN" sz="2000" dirty="0"/>
              <a:t>Difficulty in capturing seasonal trends and external factors like promotions.</a:t>
            </a:r>
          </a:p>
          <a:p>
            <a:endParaRPr lang="en-IN" b="1" dirty="0"/>
          </a:p>
          <a:p>
            <a:r>
              <a:rPr lang="en-IN" sz="2000" b="1" dirty="0"/>
              <a:t>Impact of Accurate Sales Forecasting:</a:t>
            </a:r>
            <a:endParaRPr lang="en-IN" sz="2000" dirty="0"/>
          </a:p>
          <a:p>
            <a:pPr marL="285750" indent="-285750">
              <a:buFont typeface="Arial" panose="020B0604020202020204" pitchFamily="34" charset="0"/>
              <a:buChar char="•"/>
            </a:pPr>
            <a:r>
              <a:rPr lang="en-IN" sz="2000" b="1" dirty="0"/>
              <a:t>Inventory Management:</a:t>
            </a:r>
            <a:r>
              <a:rPr lang="en-IN" sz="2000" dirty="0"/>
              <a:t> Reduces overstocking and stockouts, optimizing storage and supply chain efficiency.</a:t>
            </a:r>
          </a:p>
          <a:p>
            <a:pPr marL="285750" indent="-285750">
              <a:buFont typeface="Arial" panose="020B0604020202020204" pitchFamily="34" charset="0"/>
              <a:buChar char="•"/>
            </a:pPr>
            <a:r>
              <a:rPr lang="en-IN" sz="2000" b="1" dirty="0"/>
              <a:t>Marketing Strategies:</a:t>
            </a:r>
            <a:r>
              <a:rPr lang="en-IN" sz="2000" dirty="0"/>
              <a:t> Enhances targeted promotions and pricing strategies, aligning with predicted demand to maximize revenue.</a:t>
            </a:r>
          </a:p>
        </p:txBody>
      </p: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pic>
        <p:nvPicPr>
          <p:cNvPr id="9" name="Picture 8" descr="A blue background with a forklift and boxes&#10;&#10;Description automatically generated">
            <a:extLst>
              <a:ext uri="{FF2B5EF4-FFF2-40B4-BE49-F238E27FC236}">
                <a16:creationId xmlns:a16="http://schemas.microsoft.com/office/drawing/2014/main" id="{465C9B79-3533-3F33-5834-799F2F893E6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32814" y="2013879"/>
            <a:ext cx="5443940" cy="3072849"/>
          </a:xfrm>
          <a:prstGeom prst="rect">
            <a:avLst/>
          </a:prstGeom>
        </p:spPr>
      </p:pic>
    </p:spTree>
    <p:extLst>
      <p:ext uri="{BB962C8B-B14F-4D97-AF65-F5344CB8AC3E}">
        <p14:creationId xmlns:p14="http://schemas.microsoft.com/office/powerpoint/2010/main" val="2275478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91993">
              <a:schemeClr val="accent5">
                <a:lumMod val="40000"/>
                <a:lumOff val="60000"/>
              </a:schemeClr>
            </a:gs>
            <a:gs pos="0">
              <a:schemeClr val="accent3">
                <a:lumMod val="40000"/>
                <a:lumOff val="60000"/>
              </a:schemeClr>
            </a:gs>
            <a:gs pos="74000">
              <a:schemeClr val="accent5">
                <a:lumMod val="40000"/>
                <a:lumOff val="60000"/>
              </a:schemeClr>
            </a:gs>
            <a:gs pos="83000">
              <a:schemeClr val="accent5">
                <a:lumMod val="40000"/>
                <a:lumOff val="60000"/>
              </a:schemeClr>
            </a:gs>
            <a:gs pos="100000">
              <a:schemeClr val="accent5">
                <a:lumMod val="40000"/>
                <a:lumOff val="60000"/>
              </a:schemeClr>
            </a:gs>
          </a:gsLst>
          <a:lin ang="540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Dataset</a:t>
            </a:r>
          </a:p>
          <a:p>
            <a:pPr algn="ctr"/>
            <a:r>
              <a:rPr lang="en-US" sz="2800" b="1" dirty="0">
                <a:solidFill>
                  <a:schemeClr val="tx1">
                    <a:lumMod val="75000"/>
                    <a:lumOff val="25000"/>
                  </a:schemeClr>
                </a:solidFill>
              </a:rPr>
              <a:t>Overview</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228599" y="966097"/>
            <a:ext cx="11734799" cy="2769989"/>
          </a:xfrm>
          <a:prstGeom prst="rect">
            <a:avLst/>
          </a:prstGeom>
        </p:spPr>
        <p:txBody>
          <a:bodyPr wrap="square" lIns="0" tIns="0" rIns="0" bIns="0" anchor="t">
            <a:spAutoFit/>
          </a:bodyPr>
          <a:lstStyle/>
          <a:p>
            <a:r>
              <a:rPr lang="en-IN" sz="2000" b="1" dirty="0"/>
              <a:t>Description of the Dataset:</a:t>
            </a:r>
            <a:endParaRPr lang="en-IN" sz="2000" dirty="0"/>
          </a:p>
          <a:p>
            <a:pPr marL="342900" indent="-342900">
              <a:buFont typeface="Arial" panose="020B0604020202020204" pitchFamily="34" charset="0"/>
              <a:buChar char="•"/>
            </a:pPr>
            <a:r>
              <a:rPr lang="en-IN" sz="2000" b="1" dirty="0"/>
              <a:t>Total Records:</a:t>
            </a:r>
            <a:r>
              <a:rPr lang="en-IN" sz="2000" dirty="0"/>
              <a:t> 8,523 in the training set, 5,681 in the test set.</a:t>
            </a:r>
          </a:p>
          <a:p>
            <a:pPr marL="342900" indent="-342900">
              <a:buFont typeface="Arial" panose="020B0604020202020204" pitchFamily="34" charset="0"/>
              <a:buChar char="•"/>
            </a:pPr>
            <a:r>
              <a:rPr lang="en-IN" sz="2000" b="1" dirty="0"/>
              <a:t>Features:</a:t>
            </a:r>
            <a:r>
              <a:rPr lang="en-IN" sz="2000" dirty="0"/>
              <a:t> 12 features including product and outlet attributes.</a:t>
            </a:r>
          </a:p>
          <a:p>
            <a:endParaRPr lang="en-IN" sz="2000" dirty="0"/>
          </a:p>
          <a:p>
            <a:r>
              <a:rPr lang="en-IN" sz="2000" b="1" dirty="0"/>
              <a:t>Key Attributes:</a:t>
            </a:r>
            <a:endParaRPr lang="en-IN" sz="2000" dirty="0"/>
          </a:p>
          <a:p>
            <a:pPr marL="342900" indent="-342900">
              <a:buFont typeface="Arial" panose="020B0604020202020204" pitchFamily="34" charset="0"/>
              <a:buChar char="•"/>
            </a:pPr>
            <a:r>
              <a:rPr lang="en-IN" sz="2000" b="1" dirty="0" err="1"/>
              <a:t>Item_Visibility</a:t>
            </a:r>
            <a:r>
              <a:rPr lang="en-IN" sz="2000" b="1" dirty="0"/>
              <a:t>:</a:t>
            </a:r>
            <a:r>
              <a:rPr lang="en-IN" sz="2000" dirty="0"/>
              <a:t> Visibility of a product on the shelf.</a:t>
            </a:r>
          </a:p>
          <a:p>
            <a:pPr marL="342900" indent="-342900">
              <a:buFont typeface="Arial" panose="020B0604020202020204" pitchFamily="34" charset="0"/>
              <a:buChar char="•"/>
            </a:pPr>
            <a:r>
              <a:rPr lang="en-IN" sz="2000" b="1" dirty="0" err="1"/>
              <a:t>Item_Weight</a:t>
            </a:r>
            <a:r>
              <a:rPr lang="en-IN" sz="2000" b="1" dirty="0"/>
              <a:t>:</a:t>
            </a:r>
            <a:r>
              <a:rPr lang="en-IN" sz="2000" dirty="0"/>
              <a:t> Weight of each product in kilograms.</a:t>
            </a:r>
          </a:p>
          <a:p>
            <a:pPr marL="342900" indent="-342900">
              <a:buFont typeface="Arial" panose="020B0604020202020204" pitchFamily="34" charset="0"/>
              <a:buChar char="•"/>
            </a:pPr>
            <a:r>
              <a:rPr lang="en-IN" sz="2000" b="1" dirty="0"/>
              <a:t>MRP (Maximum Retail Price):</a:t>
            </a:r>
            <a:r>
              <a:rPr lang="en-IN" sz="2000" dirty="0"/>
              <a:t> Highest price at which the product is sold.</a:t>
            </a:r>
          </a:p>
          <a:p>
            <a:pPr marL="342900" indent="-342900">
              <a:buFont typeface="Arial" panose="020B0604020202020204" pitchFamily="34" charset="0"/>
              <a:buChar char="•"/>
            </a:pPr>
            <a:r>
              <a:rPr lang="en-IN" sz="2000" b="1" dirty="0"/>
              <a:t>Outlet Information:</a:t>
            </a:r>
            <a:r>
              <a:rPr lang="en-IN" sz="2000" dirty="0"/>
              <a:t> Includes </a:t>
            </a:r>
            <a:r>
              <a:rPr lang="en-IN" sz="2000" dirty="0" err="1"/>
              <a:t>Outlet_Type</a:t>
            </a:r>
            <a:r>
              <a:rPr lang="en-IN" sz="2000" dirty="0"/>
              <a:t>, </a:t>
            </a:r>
            <a:r>
              <a:rPr lang="en-IN" sz="2000" dirty="0" err="1"/>
              <a:t>Outlet_Size</a:t>
            </a:r>
            <a:r>
              <a:rPr lang="en-IN" sz="2000" dirty="0"/>
              <a:t>, and </a:t>
            </a:r>
            <a:r>
              <a:rPr lang="en-IN" sz="2000" dirty="0" err="1"/>
              <a:t>Outlet_Location_Type</a:t>
            </a:r>
            <a:r>
              <a:rPr lang="en-IN" sz="2000" dirty="0"/>
              <a:t>.</a:t>
            </a:r>
          </a:p>
        </p:txBody>
      </p: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pic>
        <p:nvPicPr>
          <p:cNvPr id="1026" name="Picture 2">
            <a:extLst>
              <a:ext uri="{FF2B5EF4-FFF2-40B4-BE49-F238E27FC236}">
                <a16:creationId xmlns:a16="http://schemas.microsoft.com/office/drawing/2014/main" id="{7B70F4F6-A8E4-D922-1BB0-E825565B8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962855"/>
            <a:ext cx="8534400" cy="267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022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91993">
              <a:schemeClr val="accent5">
                <a:lumMod val="40000"/>
                <a:lumOff val="60000"/>
              </a:schemeClr>
            </a:gs>
            <a:gs pos="0">
              <a:schemeClr val="accent3">
                <a:lumMod val="40000"/>
                <a:lumOff val="60000"/>
              </a:schemeClr>
            </a:gs>
            <a:gs pos="74000">
              <a:schemeClr val="accent5">
                <a:lumMod val="40000"/>
                <a:lumOff val="60000"/>
              </a:schemeClr>
            </a:gs>
            <a:gs pos="83000">
              <a:schemeClr val="accent5">
                <a:lumMod val="40000"/>
                <a:lumOff val="60000"/>
              </a:schemeClr>
            </a:gs>
            <a:gs pos="100000">
              <a:schemeClr val="accent5">
                <a:lumMod val="40000"/>
                <a:lumOff val="60000"/>
              </a:schemeClr>
            </a:gs>
          </a:gsLst>
          <a:lin ang="540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Exploratory Data</a:t>
            </a:r>
          </a:p>
          <a:p>
            <a:pPr algn="ctr"/>
            <a:r>
              <a:rPr lang="en-US" sz="2800" b="1" dirty="0">
                <a:solidFill>
                  <a:schemeClr val="tx1">
                    <a:lumMod val="75000"/>
                    <a:lumOff val="25000"/>
                  </a:schemeClr>
                </a:solidFill>
              </a:rPr>
              <a:t>Analysis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228599" y="966097"/>
            <a:ext cx="11734799" cy="3046988"/>
          </a:xfrm>
          <a:prstGeom prst="rect">
            <a:avLst/>
          </a:prstGeom>
        </p:spPr>
        <p:txBody>
          <a:bodyPr wrap="square" lIns="0" tIns="0" rIns="0" bIns="0" anchor="t">
            <a:spAutoFit/>
          </a:bodyPr>
          <a:lstStyle/>
          <a:p>
            <a:r>
              <a:rPr lang="en-IN" b="1" dirty="0"/>
              <a:t>Key Findings:</a:t>
            </a:r>
            <a:endParaRPr lang="en-IN" dirty="0"/>
          </a:p>
          <a:p>
            <a:pPr marL="285750" indent="-285750">
              <a:buFont typeface="Arial" panose="020B0604020202020204" pitchFamily="34" charset="0"/>
              <a:buChar char="•"/>
            </a:pPr>
            <a:r>
              <a:rPr lang="en-IN" b="1" dirty="0"/>
              <a:t>Univariate Analysis:</a:t>
            </a:r>
            <a:r>
              <a:rPr lang="en-IN" dirty="0"/>
              <a:t> Identified skewness in features like </a:t>
            </a:r>
            <a:r>
              <a:rPr lang="en-IN" dirty="0" err="1"/>
              <a:t>Item_Visibility</a:t>
            </a:r>
            <a:r>
              <a:rPr lang="en-IN" dirty="0"/>
              <a:t> and </a:t>
            </a:r>
            <a:r>
              <a:rPr lang="en-IN" dirty="0" err="1"/>
              <a:t>Item_Outlet_Sales</a:t>
            </a:r>
            <a:r>
              <a:rPr lang="en-IN" dirty="0"/>
              <a:t>.</a:t>
            </a:r>
          </a:p>
          <a:p>
            <a:pPr marL="285750" indent="-285750">
              <a:buFont typeface="Arial" panose="020B0604020202020204" pitchFamily="34" charset="0"/>
              <a:buChar char="•"/>
            </a:pPr>
            <a:r>
              <a:rPr lang="en-IN" b="1" dirty="0"/>
              <a:t>Bivariate/Multivariate Analysis:</a:t>
            </a:r>
            <a:endParaRPr lang="en-IN" dirty="0"/>
          </a:p>
          <a:p>
            <a:pPr marL="742950" lvl="1" indent="-285750">
              <a:buFont typeface="Arial" panose="020B0604020202020204" pitchFamily="34" charset="0"/>
              <a:buChar char="•"/>
            </a:pPr>
            <a:r>
              <a:rPr lang="en-IN" dirty="0"/>
              <a:t>Positive correlation between </a:t>
            </a:r>
            <a:r>
              <a:rPr lang="en-IN" dirty="0" err="1"/>
              <a:t>Item_MRP</a:t>
            </a:r>
            <a:r>
              <a:rPr lang="en-IN" dirty="0"/>
              <a:t> and sales.</a:t>
            </a:r>
          </a:p>
          <a:p>
            <a:pPr marL="742950" lvl="1" indent="-285750">
              <a:buFont typeface="Arial" panose="020B0604020202020204" pitchFamily="34" charset="0"/>
              <a:buChar char="•"/>
            </a:pPr>
            <a:r>
              <a:rPr lang="en-IN" dirty="0"/>
              <a:t>Negative correlation between </a:t>
            </a:r>
            <a:r>
              <a:rPr lang="en-IN" dirty="0" err="1"/>
              <a:t>Item_Visibility</a:t>
            </a:r>
            <a:r>
              <a:rPr lang="en-IN" dirty="0"/>
              <a:t> and sales.</a:t>
            </a:r>
          </a:p>
          <a:p>
            <a:pPr marL="742950" lvl="1" indent="-285750">
              <a:buFont typeface="Arial" panose="020B0604020202020204" pitchFamily="34" charset="0"/>
              <a:buChar char="•"/>
            </a:pPr>
            <a:r>
              <a:rPr lang="en-IN" dirty="0"/>
              <a:t>Significant differences in sales across </a:t>
            </a:r>
            <a:r>
              <a:rPr lang="en-IN" dirty="0" err="1"/>
              <a:t>Outlet_Type</a:t>
            </a:r>
            <a:r>
              <a:rPr lang="en-IN" dirty="0"/>
              <a:t> categories.</a:t>
            </a:r>
          </a:p>
          <a:p>
            <a:r>
              <a:rPr lang="en-IN" b="1" dirty="0"/>
              <a:t>Observations:</a:t>
            </a:r>
            <a:endParaRPr lang="en-IN" dirty="0"/>
          </a:p>
          <a:p>
            <a:pPr marL="285750" indent="-285750">
              <a:buFont typeface="Arial" panose="020B0604020202020204" pitchFamily="34" charset="0"/>
              <a:buChar char="•"/>
            </a:pPr>
            <a:r>
              <a:rPr lang="en-IN" b="1" dirty="0"/>
              <a:t>Data Distribution:</a:t>
            </a:r>
            <a:r>
              <a:rPr lang="en-IN" dirty="0"/>
              <a:t> Most features show right-skewed distributions, particularly </a:t>
            </a:r>
            <a:r>
              <a:rPr lang="en-IN" dirty="0" err="1"/>
              <a:t>Item_Visibility</a:t>
            </a:r>
            <a:r>
              <a:rPr lang="en-IN" dirty="0"/>
              <a:t> and </a:t>
            </a:r>
            <a:r>
              <a:rPr lang="en-IN" dirty="0" err="1"/>
              <a:t>Item_Outlet_Sales</a:t>
            </a:r>
            <a:r>
              <a:rPr lang="en-IN" dirty="0"/>
              <a:t>.</a:t>
            </a:r>
          </a:p>
          <a:p>
            <a:pPr marL="285750" indent="-285750">
              <a:buFont typeface="Arial" panose="020B0604020202020204" pitchFamily="34" charset="0"/>
              <a:buChar char="•"/>
            </a:pPr>
            <a:r>
              <a:rPr lang="en-IN" b="1" dirty="0"/>
              <a:t>Outliers:</a:t>
            </a:r>
            <a:r>
              <a:rPr lang="en-IN" dirty="0"/>
              <a:t> Detected in </a:t>
            </a:r>
            <a:r>
              <a:rPr lang="en-IN" dirty="0" err="1"/>
              <a:t>Item_Visibility</a:t>
            </a:r>
            <a:r>
              <a:rPr lang="en-IN" dirty="0"/>
              <a:t> and </a:t>
            </a:r>
            <a:r>
              <a:rPr lang="en-IN" dirty="0" err="1"/>
              <a:t>Item_Outlet_Sales</a:t>
            </a:r>
            <a:r>
              <a:rPr lang="en-IN" dirty="0"/>
              <a:t>, which were handled to improve model accuracy.</a:t>
            </a:r>
          </a:p>
          <a:p>
            <a:pPr marL="285750" indent="-285750">
              <a:buFont typeface="Arial" panose="020B0604020202020204" pitchFamily="34" charset="0"/>
              <a:buChar char="•"/>
            </a:pPr>
            <a:r>
              <a:rPr lang="en-IN" b="1" dirty="0"/>
              <a:t>Correlations:</a:t>
            </a:r>
            <a:r>
              <a:rPr lang="en-IN" dirty="0"/>
              <a:t> Strongest positive correlation between </a:t>
            </a:r>
            <a:r>
              <a:rPr lang="en-IN" dirty="0" err="1"/>
              <a:t>Item_MRP</a:t>
            </a:r>
            <a:r>
              <a:rPr lang="en-IN" dirty="0"/>
              <a:t> and sales; weak correlations observed with other features.</a:t>
            </a:r>
          </a:p>
        </p:txBody>
      </p: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pic>
        <p:nvPicPr>
          <p:cNvPr id="3076" name="Picture 4">
            <a:extLst>
              <a:ext uri="{FF2B5EF4-FFF2-40B4-BE49-F238E27FC236}">
                <a16:creationId xmlns:a16="http://schemas.microsoft.com/office/drawing/2014/main" id="{00CAF5B7-3486-8083-B826-311BED8DE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841" y="3998968"/>
            <a:ext cx="59436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506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91993">
              <a:schemeClr val="accent5">
                <a:lumMod val="40000"/>
                <a:lumOff val="60000"/>
              </a:schemeClr>
            </a:gs>
            <a:gs pos="0">
              <a:schemeClr val="accent3">
                <a:lumMod val="40000"/>
                <a:lumOff val="60000"/>
              </a:schemeClr>
            </a:gs>
            <a:gs pos="74000">
              <a:schemeClr val="accent5">
                <a:lumMod val="40000"/>
                <a:lumOff val="60000"/>
              </a:schemeClr>
            </a:gs>
            <a:gs pos="83000">
              <a:schemeClr val="accent5">
                <a:lumMod val="40000"/>
                <a:lumOff val="60000"/>
              </a:schemeClr>
            </a:gs>
            <a:gs pos="100000">
              <a:schemeClr val="accent5">
                <a:lumMod val="40000"/>
                <a:lumOff val="60000"/>
              </a:schemeClr>
            </a:gs>
          </a:gsLst>
          <a:lin ang="540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Item Univariate</a:t>
            </a:r>
          </a:p>
          <a:p>
            <a:pPr algn="ctr"/>
            <a:r>
              <a:rPr lang="en-US" sz="2800" b="1" dirty="0">
                <a:solidFill>
                  <a:schemeClr val="tx1">
                    <a:lumMod val="75000"/>
                    <a:lumOff val="25000"/>
                  </a:schemeClr>
                </a:solidFill>
              </a:rPr>
              <a:t>Analysis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228599" y="966097"/>
            <a:ext cx="11734799" cy="2769989"/>
          </a:xfrm>
          <a:prstGeom prst="rect">
            <a:avLst/>
          </a:prstGeom>
        </p:spPr>
        <p:txBody>
          <a:bodyPr wrap="square" lIns="0" tIns="0" rIns="0" bIns="0" anchor="t">
            <a:spAutoFit/>
          </a:bodyPr>
          <a:lstStyle/>
          <a:p>
            <a:pPr>
              <a:buFont typeface="+mj-lt"/>
              <a:buAutoNum type="arabicPeriod"/>
            </a:pPr>
            <a:r>
              <a:rPr lang="en-IN" b="1" dirty="0"/>
              <a:t>Item Identifier Distribution:</a:t>
            </a:r>
            <a:endParaRPr lang="en-IN" dirty="0"/>
          </a:p>
          <a:p>
            <a:pPr marL="742950" lvl="1" indent="-285750">
              <a:buFont typeface="+mj-lt"/>
              <a:buAutoNum type="arabicPeriod"/>
            </a:pPr>
            <a:r>
              <a:rPr lang="en-IN" dirty="0"/>
              <a:t>The </a:t>
            </a:r>
            <a:r>
              <a:rPr lang="en-IN" dirty="0" err="1"/>
              <a:t>Item_Identifier</a:t>
            </a:r>
            <a:r>
              <a:rPr lang="en-IN" dirty="0"/>
              <a:t> plot shows that certain products are much more frequent than others, with some items appearing up to 10 times. This suggests that these products might be more popular or have broader availability across outlets.</a:t>
            </a:r>
          </a:p>
          <a:p>
            <a:pPr>
              <a:buFont typeface="+mj-lt"/>
              <a:buAutoNum type="arabicPeriod"/>
            </a:pPr>
            <a:r>
              <a:rPr lang="en-IN" b="1" dirty="0"/>
              <a:t>Item Fat Content Analysis:</a:t>
            </a:r>
            <a:endParaRPr lang="en-IN" dirty="0"/>
          </a:p>
          <a:p>
            <a:pPr marL="742950" lvl="1" indent="-285750">
              <a:buFont typeface="+mj-lt"/>
              <a:buAutoNum type="arabicPeriod"/>
            </a:pPr>
            <a:r>
              <a:rPr lang="en-IN" dirty="0"/>
              <a:t>The pie chart indicates that the majority of items are categorized as Low Fat (63.7%), with the remainder split between Regular (36.3%). This skew could impact sales trends, particularly in health-conscious consumer segments.</a:t>
            </a:r>
          </a:p>
          <a:p>
            <a:pPr>
              <a:buFont typeface="+mj-lt"/>
              <a:buAutoNum type="arabicPeriod"/>
            </a:pPr>
            <a:r>
              <a:rPr lang="en-IN" b="1" dirty="0"/>
              <a:t>Item Type Distribution:</a:t>
            </a:r>
            <a:endParaRPr lang="en-IN" dirty="0"/>
          </a:p>
          <a:p>
            <a:pPr marL="742950" lvl="1" indent="-285750">
              <a:buFont typeface="+mj-lt"/>
              <a:buAutoNum type="arabicPeriod"/>
            </a:pPr>
            <a:r>
              <a:rPr lang="en-IN" dirty="0"/>
              <a:t>The bar chart reveals that Fruits and Vegetables, Snack Foods, and Household items are the most common types in the dataset, which may indicate higher demand or inventory levels for these categories.</a:t>
            </a:r>
          </a:p>
        </p:txBody>
      </p: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pic>
        <p:nvPicPr>
          <p:cNvPr id="3074" name="Picture 2">
            <a:extLst>
              <a:ext uri="{FF2B5EF4-FFF2-40B4-BE49-F238E27FC236}">
                <a16:creationId xmlns:a16="http://schemas.microsoft.com/office/drawing/2014/main" id="{BC614915-F9DD-4813-949F-08BF8A7B9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598" y="3839210"/>
            <a:ext cx="7924800"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42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91993">
              <a:schemeClr val="accent5">
                <a:lumMod val="40000"/>
                <a:lumOff val="60000"/>
              </a:schemeClr>
            </a:gs>
            <a:gs pos="0">
              <a:schemeClr val="accent3">
                <a:lumMod val="40000"/>
                <a:lumOff val="60000"/>
              </a:schemeClr>
            </a:gs>
            <a:gs pos="74000">
              <a:schemeClr val="accent5">
                <a:lumMod val="40000"/>
                <a:lumOff val="60000"/>
              </a:schemeClr>
            </a:gs>
            <a:gs pos="83000">
              <a:schemeClr val="accent5">
                <a:lumMod val="40000"/>
                <a:lumOff val="60000"/>
              </a:schemeClr>
            </a:gs>
            <a:gs pos="100000">
              <a:schemeClr val="accent5">
                <a:lumMod val="40000"/>
                <a:lumOff val="60000"/>
              </a:schemeClr>
            </a:gs>
          </a:gsLst>
          <a:lin ang="540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Outlet Univariate</a:t>
            </a:r>
          </a:p>
          <a:p>
            <a:pPr algn="ctr"/>
            <a:r>
              <a:rPr lang="en-US" sz="2800" b="1" dirty="0">
                <a:solidFill>
                  <a:schemeClr val="tx1">
                    <a:lumMod val="75000"/>
                    <a:lumOff val="25000"/>
                  </a:schemeClr>
                </a:solidFill>
              </a:rPr>
              <a:t>Analysis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228599" y="966097"/>
            <a:ext cx="11734799" cy="2492990"/>
          </a:xfrm>
          <a:prstGeom prst="rect">
            <a:avLst/>
          </a:prstGeom>
        </p:spPr>
        <p:txBody>
          <a:bodyPr wrap="square" lIns="0" tIns="0" rIns="0" bIns="0" anchor="t">
            <a:spAutoFit/>
          </a:bodyPr>
          <a:lstStyle/>
          <a:p>
            <a:pPr marL="285750" indent="-285750">
              <a:buFont typeface="Arial" panose="020B0604020202020204" pitchFamily="34" charset="0"/>
              <a:buChar char="•"/>
            </a:pPr>
            <a:r>
              <a:rPr lang="en-IN" b="1" dirty="0"/>
              <a:t>Outlet Identifier Distribution: </a:t>
            </a:r>
            <a:r>
              <a:rPr lang="en-IN" dirty="0"/>
              <a:t>The </a:t>
            </a:r>
            <a:r>
              <a:rPr lang="en-IN" dirty="0" err="1"/>
              <a:t>Outlet_Identifier</a:t>
            </a:r>
            <a:r>
              <a:rPr lang="en-IN" dirty="0"/>
              <a:t> plot shows that most outlets have a similar number of products, except for OUT019, which has significantly fewer items. This could reflect a smaller store size or specialized product offerings.</a:t>
            </a:r>
          </a:p>
          <a:p>
            <a:pPr marL="285750" indent="-285750">
              <a:buFont typeface="Arial" panose="020B0604020202020204" pitchFamily="34" charset="0"/>
              <a:buChar char="•"/>
            </a:pPr>
            <a:r>
              <a:rPr lang="en-IN" b="1" dirty="0"/>
              <a:t>Outlet Establishment Year: </a:t>
            </a:r>
            <a:r>
              <a:rPr lang="en-IN" dirty="0"/>
              <a:t>The bar chart for </a:t>
            </a:r>
            <a:r>
              <a:rPr lang="en-IN" dirty="0" err="1"/>
              <a:t>Outlet_Establishment_Year</a:t>
            </a:r>
            <a:r>
              <a:rPr lang="en-IN" dirty="0"/>
              <a:t> highlights that older outlets, particularly those established in 1985, have the highest number of recorded items. This may suggest that older stores have a more established customer base and inventory system.</a:t>
            </a:r>
          </a:p>
          <a:p>
            <a:pPr marL="285750" indent="-285750">
              <a:buFont typeface="Arial" panose="020B0604020202020204" pitchFamily="34" charset="0"/>
              <a:buChar char="•"/>
            </a:pPr>
            <a:r>
              <a:rPr lang="en-IN" b="1" dirty="0"/>
              <a:t>Outlet Size and Type: </a:t>
            </a:r>
            <a:r>
              <a:rPr lang="en-IN" dirty="0"/>
              <a:t>The pie charts indicate that most outlets are of medium size (61%) and are located in Tier 2 and Tier 3 locations, with the majority being Supermarket Type1 (65.4%). This distribution could influence sales patterns and marketing strategies, with different outlet types catering to varied customer needs.</a:t>
            </a:r>
          </a:p>
        </p:txBody>
      </p: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pic>
        <p:nvPicPr>
          <p:cNvPr id="4098" name="Picture 2">
            <a:extLst>
              <a:ext uri="{FF2B5EF4-FFF2-40B4-BE49-F238E27FC236}">
                <a16:creationId xmlns:a16="http://schemas.microsoft.com/office/drawing/2014/main" id="{3C5A2E25-3165-5FB0-1798-1B77C451B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598" y="3613150"/>
            <a:ext cx="7924800" cy="288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581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91993">
              <a:schemeClr val="accent5">
                <a:lumMod val="40000"/>
                <a:lumOff val="60000"/>
              </a:schemeClr>
            </a:gs>
            <a:gs pos="0">
              <a:schemeClr val="accent3">
                <a:lumMod val="40000"/>
                <a:lumOff val="60000"/>
              </a:schemeClr>
            </a:gs>
            <a:gs pos="74000">
              <a:schemeClr val="accent5">
                <a:lumMod val="40000"/>
                <a:lumOff val="60000"/>
              </a:schemeClr>
            </a:gs>
            <a:gs pos="83000">
              <a:schemeClr val="accent5">
                <a:lumMod val="40000"/>
                <a:lumOff val="60000"/>
              </a:schemeClr>
            </a:gs>
            <a:gs pos="100000">
              <a:schemeClr val="accent5">
                <a:lumMod val="40000"/>
                <a:lumOff val="60000"/>
              </a:schemeClr>
            </a:gs>
          </a:gsLst>
          <a:lin ang="5400000" scaled="1"/>
        </a:gra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Bi-Multi variate</a:t>
            </a:r>
          </a:p>
          <a:p>
            <a:pPr algn="ctr"/>
            <a:r>
              <a:rPr lang="en-US" sz="2800" b="1" dirty="0">
                <a:solidFill>
                  <a:schemeClr val="tx1">
                    <a:lumMod val="75000"/>
                    <a:lumOff val="25000"/>
                  </a:schemeClr>
                </a:solidFill>
              </a:rPr>
              <a:t>Analysis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228599" y="966097"/>
            <a:ext cx="11734799" cy="2492990"/>
          </a:xfrm>
          <a:prstGeom prst="rect">
            <a:avLst/>
          </a:prstGeom>
        </p:spPr>
        <p:txBody>
          <a:bodyPr wrap="square" lIns="0" tIns="0" rIns="0" bIns="0" anchor="t">
            <a:spAutoFit/>
          </a:bodyPr>
          <a:lstStyle/>
          <a:p>
            <a:r>
              <a:rPr lang="en-IN" b="1" dirty="0"/>
              <a:t>Item Visibility vs. Sales: </a:t>
            </a:r>
            <a:r>
              <a:rPr lang="en-IN" dirty="0"/>
              <a:t>The scatter plot shows that </a:t>
            </a:r>
            <a:r>
              <a:rPr lang="en-IN" dirty="0" err="1"/>
              <a:t>Item_Visibility</a:t>
            </a:r>
            <a:r>
              <a:rPr lang="en-IN" dirty="0"/>
              <a:t> has a weak negative correlation with </a:t>
            </a:r>
            <a:r>
              <a:rPr lang="en-IN" dirty="0" err="1"/>
              <a:t>Item_Outlet_Sales</a:t>
            </a:r>
            <a:r>
              <a:rPr lang="en-IN" dirty="0"/>
              <a:t>. Products with lower visibility tend to have higher sales, possibly due to being more sought after by customers, reducing the need for high visibility.</a:t>
            </a:r>
          </a:p>
          <a:p>
            <a:r>
              <a:rPr lang="en-IN" b="1" dirty="0"/>
              <a:t>Item Weight vs. Sales: </a:t>
            </a:r>
            <a:r>
              <a:rPr lang="en-IN" dirty="0"/>
              <a:t>The relationship between </a:t>
            </a:r>
            <a:r>
              <a:rPr lang="en-IN" dirty="0" err="1"/>
              <a:t>Item_Weight</a:t>
            </a:r>
            <a:r>
              <a:rPr lang="en-IN" dirty="0"/>
              <a:t> and </a:t>
            </a:r>
            <a:r>
              <a:rPr lang="en-IN" dirty="0" err="1"/>
              <a:t>Item_Outlet_Sales</a:t>
            </a:r>
            <a:r>
              <a:rPr lang="en-IN" dirty="0"/>
              <a:t> appears to be weak, with no clear trend. This suggests that weight is not a significant factor in predicting sales, but there are slight variations depending on the </a:t>
            </a:r>
            <a:r>
              <a:rPr lang="en-IN" dirty="0" err="1"/>
              <a:t>Outlet_Location_Type</a:t>
            </a:r>
            <a:r>
              <a:rPr lang="en-IN" dirty="0"/>
              <a:t>.</a:t>
            </a:r>
          </a:p>
          <a:p>
            <a:r>
              <a:rPr lang="en-IN" b="1" dirty="0"/>
              <a:t>Item MRP vs. Sales: </a:t>
            </a:r>
            <a:r>
              <a:rPr lang="en-IN" dirty="0"/>
              <a:t>A clear positive correlation is observed between </a:t>
            </a:r>
            <a:r>
              <a:rPr lang="en-IN" dirty="0" err="1"/>
              <a:t>Item_MRP</a:t>
            </a:r>
            <a:r>
              <a:rPr lang="en-IN" dirty="0"/>
              <a:t> and </a:t>
            </a:r>
            <a:r>
              <a:rPr lang="en-IN" dirty="0" err="1"/>
              <a:t>Item_Outlet_Sales</a:t>
            </a:r>
            <a:r>
              <a:rPr lang="en-IN" dirty="0"/>
              <a:t>. Higher-priced items generally result in higher sales, indicating that MRP is a strong predictor of sales, especially in medium and high-sized outlets.</a:t>
            </a:r>
          </a:p>
        </p:txBody>
      </p:sp>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pic>
        <p:nvPicPr>
          <p:cNvPr id="6146" name="Picture 2">
            <a:extLst>
              <a:ext uri="{FF2B5EF4-FFF2-40B4-BE49-F238E27FC236}">
                <a16:creationId xmlns:a16="http://schemas.microsoft.com/office/drawing/2014/main" id="{A43BB9E3-F734-0D66-01CA-5100A4B37E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218" y="3759200"/>
            <a:ext cx="10303564" cy="2575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577373"/>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D05317-60D6-4B3A-8545-888496D1A8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97</TotalTime>
  <Words>2340</Words>
  <Application>Microsoft Macintosh PowerPoint</Application>
  <PresentationFormat>Widescreen</PresentationFormat>
  <Paragraphs>216</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Century Gothic</vt:lpstr>
      <vt:lpstr>Segoe UI Light</vt:lpstr>
      <vt:lpstr>Office Theme</vt:lpstr>
      <vt:lpstr>Big Mart Sales Analysis and Prediction</vt:lpstr>
      <vt:lpstr>Project analysis slide 2</vt:lpstr>
      <vt:lpstr>Project analysis slide 11</vt:lpstr>
      <vt:lpstr>Project analysis slide 11</vt:lpstr>
      <vt:lpstr>Project analysis slide 11</vt:lpstr>
      <vt:lpstr>Project analysis slide 11</vt:lpstr>
      <vt:lpstr>Project analysis slide 11</vt:lpstr>
      <vt:lpstr>Project analysis slide 11</vt:lpstr>
      <vt:lpstr>Project analysis slide 11</vt:lpstr>
      <vt:lpstr>Project analysis slide 11</vt:lpstr>
      <vt:lpstr>Project analysis slide 11</vt:lpstr>
      <vt:lpstr>Project analysis slide 11</vt:lpstr>
      <vt:lpstr>Project analysis slide 11</vt:lpstr>
      <vt:lpstr>Project analysis slide 11</vt:lpstr>
      <vt:lpstr>Project analysis slide 11</vt:lpstr>
      <vt:lpstr>Project analysis slide 11</vt:lpstr>
      <vt:lpstr>Project analysis slide 11</vt:lpstr>
      <vt:lpstr>Project analysis slide 11</vt:lpstr>
      <vt:lpstr>Project analysis slide 11</vt:lpstr>
      <vt:lpstr>Project analysis slide 11</vt:lpstr>
      <vt:lpstr>Project analysis slide 11</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muka lingam</dc:creator>
  <cp:lastModifiedBy>muka lingam</cp:lastModifiedBy>
  <cp:revision>35</cp:revision>
  <dcterms:created xsi:type="dcterms:W3CDTF">2024-08-15T04:27:15Z</dcterms:created>
  <dcterms:modified xsi:type="dcterms:W3CDTF">2024-09-01T13:08:02Z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2024-08-15T04:37:19Z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eff24dd0-9626-4fc1-8131-86a0e1a0d5c0</vt:lpwstr>
  </property>
  <property fmtid="{D5CDD505-2E9C-101B-9397-08002B2CF9AE}" pid="8" name="MSIP_Label_defa4170-0d19-0005-0004-bc88714345d2_ActionId">
    <vt:lpwstr>0eccd809-1ffe-4068-9b78-9535a5395378</vt:lpwstr>
  </property>
  <property fmtid="{D5CDD505-2E9C-101B-9397-08002B2CF9AE}" pid="9" name="MSIP_Label_defa4170-0d19-0005-0004-bc88714345d2_ContentBits">
    <vt:lpwstr>0</vt:lpwstr>
  </property>
</Properties>
</file>